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18"/>
  </p:notesMasterIdLst>
  <p:sldIdLst>
    <p:sldId id="259" r:id="rId2"/>
    <p:sldId id="260" r:id="rId3"/>
    <p:sldId id="261" r:id="rId4"/>
    <p:sldId id="379" r:id="rId5"/>
    <p:sldId id="360" r:id="rId6"/>
    <p:sldId id="363" r:id="rId7"/>
    <p:sldId id="362" r:id="rId8"/>
    <p:sldId id="364" r:id="rId9"/>
    <p:sldId id="263" r:id="rId10"/>
    <p:sldId id="380" r:id="rId11"/>
    <p:sldId id="264" r:id="rId12"/>
    <p:sldId id="358" r:id="rId13"/>
    <p:sldId id="398" r:id="rId14"/>
    <p:sldId id="357" r:id="rId15"/>
    <p:sldId id="271" r:id="rId16"/>
    <p:sldId id="443" r:id="rId17"/>
    <p:sldId id="272" r:id="rId18"/>
    <p:sldId id="381" r:id="rId19"/>
    <p:sldId id="273" r:id="rId20"/>
    <p:sldId id="276" r:id="rId21"/>
    <p:sldId id="274" r:id="rId22"/>
    <p:sldId id="277" r:id="rId23"/>
    <p:sldId id="278" r:id="rId24"/>
    <p:sldId id="279" r:id="rId25"/>
    <p:sldId id="365" r:id="rId26"/>
    <p:sldId id="382" r:id="rId27"/>
    <p:sldId id="389" r:id="rId28"/>
    <p:sldId id="390" r:id="rId29"/>
    <p:sldId id="383" r:id="rId30"/>
    <p:sldId id="384" r:id="rId31"/>
    <p:sldId id="385" r:id="rId32"/>
    <p:sldId id="386" r:id="rId33"/>
    <p:sldId id="387" r:id="rId34"/>
    <p:sldId id="388" r:id="rId35"/>
    <p:sldId id="286" r:id="rId36"/>
    <p:sldId id="393" r:id="rId37"/>
    <p:sldId id="394" r:id="rId38"/>
    <p:sldId id="391" r:id="rId39"/>
    <p:sldId id="395" r:id="rId40"/>
    <p:sldId id="287" r:id="rId41"/>
    <p:sldId id="288" r:id="rId42"/>
    <p:sldId id="289" r:id="rId43"/>
    <p:sldId id="290" r:id="rId44"/>
    <p:sldId id="396" r:id="rId45"/>
    <p:sldId id="291" r:id="rId46"/>
    <p:sldId id="292" r:id="rId47"/>
    <p:sldId id="294" r:id="rId48"/>
    <p:sldId id="293" r:id="rId49"/>
    <p:sldId id="299" r:id="rId50"/>
    <p:sldId id="298" r:id="rId51"/>
    <p:sldId id="397" r:id="rId52"/>
    <p:sldId id="302" r:id="rId53"/>
    <p:sldId id="444" r:id="rId54"/>
    <p:sldId id="303" r:id="rId55"/>
    <p:sldId id="305" r:id="rId56"/>
    <p:sldId id="308" r:id="rId57"/>
    <p:sldId id="372" r:id="rId58"/>
    <p:sldId id="313" r:id="rId59"/>
    <p:sldId id="366" r:id="rId60"/>
    <p:sldId id="315" r:id="rId61"/>
    <p:sldId id="317" r:id="rId62"/>
    <p:sldId id="318" r:id="rId63"/>
    <p:sldId id="319" r:id="rId64"/>
    <p:sldId id="445" r:id="rId65"/>
    <p:sldId id="322" r:id="rId66"/>
    <p:sldId id="399" r:id="rId67"/>
    <p:sldId id="400" r:id="rId68"/>
    <p:sldId id="325" r:id="rId69"/>
    <p:sldId id="401" r:id="rId70"/>
    <p:sldId id="367" r:id="rId71"/>
    <p:sldId id="402" r:id="rId72"/>
    <p:sldId id="403" r:id="rId73"/>
    <p:sldId id="320" r:id="rId74"/>
    <p:sldId id="327" r:id="rId75"/>
    <p:sldId id="329" r:id="rId76"/>
    <p:sldId id="404" r:id="rId77"/>
    <p:sldId id="330" r:id="rId78"/>
    <p:sldId id="406" r:id="rId79"/>
    <p:sldId id="405" r:id="rId80"/>
    <p:sldId id="408" r:id="rId81"/>
    <p:sldId id="409" r:id="rId82"/>
    <p:sldId id="410" r:id="rId83"/>
    <p:sldId id="411" r:id="rId84"/>
    <p:sldId id="412" r:id="rId85"/>
    <p:sldId id="413" r:id="rId86"/>
    <p:sldId id="420" r:id="rId87"/>
    <p:sldId id="421" r:id="rId88"/>
    <p:sldId id="422" r:id="rId89"/>
    <p:sldId id="423" r:id="rId90"/>
    <p:sldId id="424" r:id="rId91"/>
    <p:sldId id="425" r:id="rId92"/>
    <p:sldId id="426" r:id="rId93"/>
    <p:sldId id="407" r:id="rId94"/>
    <p:sldId id="446" r:id="rId95"/>
    <p:sldId id="345" r:id="rId96"/>
    <p:sldId id="346" r:id="rId97"/>
    <p:sldId id="368" r:id="rId98"/>
    <p:sldId id="434" r:id="rId99"/>
    <p:sldId id="427" r:id="rId100"/>
    <p:sldId id="447" r:id="rId101"/>
    <p:sldId id="428" r:id="rId102"/>
    <p:sldId id="429" r:id="rId103"/>
    <p:sldId id="430" r:id="rId104"/>
    <p:sldId id="435" r:id="rId105"/>
    <p:sldId id="432" r:id="rId106"/>
    <p:sldId id="439" r:id="rId107"/>
    <p:sldId id="440" r:id="rId108"/>
    <p:sldId id="433" r:id="rId109"/>
    <p:sldId id="436" r:id="rId110"/>
    <p:sldId id="437" r:id="rId111"/>
    <p:sldId id="349" r:id="rId112"/>
    <p:sldId id="350" r:id="rId113"/>
    <p:sldId id="375" r:id="rId114"/>
    <p:sldId id="374" r:id="rId115"/>
    <p:sldId id="354" r:id="rId116"/>
    <p:sldId id="355" r:id="rId1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BB63D-B3CC-4FE4-A6CF-71A3B996FBE0}" type="doc">
      <dgm:prSet loTypeId="urn:microsoft.com/office/officeart/2005/8/layout/hierarchy5" loCatId="hierarchy" qsTypeId="urn:microsoft.com/office/officeart/2005/8/quickstyle/3d3" qsCatId="3D" csTypeId="urn:microsoft.com/office/officeart/2005/8/colors/accent2_2" csCatId="accent2" phldr="1"/>
      <dgm:spPr/>
    </dgm:pt>
    <dgm:pt modelId="{A378A201-10EE-4B29-82F5-1D321D1339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Arial" panose="020B0604020202020204" pitchFamily="34" charset="0"/>
            </a:rPr>
            <a:t>nevi</a:t>
          </a:r>
          <a:endParaRPr kumimoji="0" lang="en-US" b="0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9168E23B-CBF9-4FFF-8E50-16FB5A14F464}" type="parTrans" cxnId="{5AFA8073-03D3-484A-8CE9-4A4115FEC0B9}">
      <dgm:prSet/>
      <dgm:spPr/>
      <dgm:t>
        <a:bodyPr/>
        <a:lstStyle/>
        <a:p>
          <a:endParaRPr lang="en-US"/>
        </a:p>
      </dgm:t>
    </dgm:pt>
    <dgm:pt modelId="{46C070B7-108E-4E52-BB78-90A9C2639C35}" type="sibTrans" cxnId="{5AFA8073-03D3-484A-8CE9-4A4115FEC0B9}">
      <dgm:prSet/>
      <dgm:spPr/>
      <dgm:t>
        <a:bodyPr/>
        <a:lstStyle/>
        <a:p>
          <a:endParaRPr lang="en-US"/>
        </a:p>
      </dgm:t>
    </dgm:pt>
    <dgm:pt modelId="{2944CC36-3650-4FA9-828B-C436A26ABD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Congenital </a:t>
          </a:r>
        </a:p>
      </dgm:t>
    </dgm:pt>
    <dgm:pt modelId="{F2BCCDA2-BF77-4D1B-8EAF-2A3189F3A71F}" type="parTrans" cxnId="{9981820C-F29A-453C-A865-DE74EA69FD5A}">
      <dgm:prSet/>
      <dgm:spPr/>
      <dgm:t>
        <a:bodyPr/>
        <a:lstStyle/>
        <a:p>
          <a:endParaRPr lang="en-US"/>
        </a:p>
      </dgm:t>
    </dgm:pt>
    <dgm:pt modelId="{3AD083AF-AF79-484C-88B3-607632C32849}" type="sibTrans" cxnId="{9981820C-F29A-453C-A865-DE74EA69FD5A}">
      <dgm:prSet/>
      <dgm:spPr/>
      <dgm:t>
        <a:bodyPr/>
        <a:lstStyle/>
        <a:p>
          <a:endParaRPr lang="en-US"/>
        </a:p>
      </dgm:t>
    </dgm:pt>
    <dgm:pt modelId="{33517145-4BF6-46CB-9864-4CACECD550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small</a:t>
          </a:r>
        </a:p>
      </dgm:t>
    </dgm:pt>
    <dgm:pt modelId="{793DB205-0300-48D5-80D6-35D448578B5D}" type="parTrans" cxnId="{DCE5DC0A-0BA7-4658-8F7C-395AE0A69E7D}">
      <dgm:prSet/>
      <dgm:spPr/>
      <dgm:t>
        <a:bodyPr/>
        <a:lstStyle/>
        <a:p>
          <a:endParaRPr lang="en-US"/>
        </a:p>
      </dgm:t>
    </dgm:pt>
    <dgm:pt modelId="{21330D85-3C8D-483E-B255-0B83476A277C}" type="sibTrans" cxnId="{DCE5DC0A-0BA7-4658-8F7C-395AE0A69E7D}">
      <dgm:prSet/>
      <dgm:spPr/>
      <dgm:t>
        <a:bodyPr/>
        <a:lstStyle/>
        <a:p>
          <a:endParaRPr lang="en-US"/>
        </a:p>
      </dgm:t>
    </dgm:pt>
    <dgm:pt modelId="{B9747F21-513C-4BC6-9306-524C16B3D50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greater than 1 cm </a:t>
          </a:r>
        </a:p>
      </dgm:t>
    </dgm:pt>
    <dgm:pt modelId="{82E31D2E-9F16-4AE6-A0E5-DB333D05E1C3}" type="parTrans" cxnId="{8BA6D831-0C34-4D25-B786-FEFA5D0DFA47}">
      <dgm:prSet/>
      <dgm:spPr/>
      <dgm:t>
        <a:bodyPr/>
        <a:lstStyle/>
        <a:p>
          <a:endParaRPr lang="en-US"/>
        </a:p>
      </dgm:t>
    </dgm:pt>
    <dgm:pt modelId="{2B14A376-1FDA-422F-9043-9E9ABF03FF5B}" type="sibTrans" cxnId="{8BA6D831-0C34-4D25-B786-FEFA5D0DFA47}">
      <dgm:prSet/>
      <dgm:spPr/>
      <dgm:t>
        <a:bodyPr/>
        <a:lstStyle/>
        <a:p>
          <a:endParaRPr lang="en-US"/>
        </a:p>
      </dgm:t>
    </dgm:pt>
    <dgm:pt modelId="{935EE4C9-8A0F-4A04-98AC-848F74A606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Arial" panose="020B0604020202020204" pitchFamily="34" charset="0"/>
            </a:rPr>
            <a:t>garment</a:t>
          </a:r>
          <a:endParaRPr kumimoji="0" lang="en-US" b="0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CF2E5078-24D6-49A6-A935-E0471281EABB}" type="parTrans" cxnId="{2D4959CF-DBCC-4413-A031-5894021B00A3}">
      <dgm:prSet/>
      <dgm:spPr/>
      <dgm:t>
        <a:bodyPr/>
        <a:lstStyle/>
        <a:p>
          <a:endParaRPr lang="en-US"/>
        </a:p>
      </dgm:t>
    </dgm:pt>
    <dgm:pt modelId="{B735865C-599A-4F6A-A1D8-AD16866E0350}" type="sibTrans" cxnId="{2D4959CF-DBCC-4413-A031-5894021B00A3}">
      <dgm:prSet/>
      <dgm:spPr/>
      <dgm:t>
        <a:bodyPr/>
        <a:lstStyle/>
        <a:p>
          <a:endParaRPr lang="en-US"/>
        </a:p>
      </dgm:t>
    </dgm:pt>
    <dgm:pt modelId="{EFFB2F68-6740-4072-8C7A-1FBBD8D09E3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Greater than 10 cm </a:t>
          </a:r>
        </a:p>
      </dgm:t>
    </dgm:pt>
    <dgm:pt modelId="{3077EF93-52C9-4BD4-AE69-CAFFC3BEDCBA}" type="parTrans" cxnId="{2370DD1D-1E82-4D56-89ED-B32C07FB74CC}">
      <dgm:prSet/>
      <dgm:spPr/>
      <dgm:t>
        <a:bodyPr/>
        <a:lstStyle/>
        <a:p>
          <a:endParaRPr lang="en-US"/>
        </a:p>
      </dgm:t>
    </dgm:pt>
    <dgm:pt modelId="{E367121B-1240-487D-8986-E95F581E880C}" type="sibTrans" cxnId="{2370DD1D-1E82-4D56-89ED-B32C07FB74CC}">
      <dgm:prSet/>
      <dgm:spPr/>
      <dgm:t>
        <a:bodyPr/>
        <a:lstStyle/>
        <a:p>
          <a:endParaRPr lang="en-US"/>
        </a:p>
      </dgm:t>
    </dgm:pt>
    <dgm:pt modelId="{6E1B6CA9-96C1-4E9E-9757-F949DF95CE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Arial" panose="020B0604020202020204" pitchFamily="34" charset="0"/>
            </a:rPr>
            <a:t>acquired</a:t>
          </a:r>
          <a:endParaRPr kumimoji="0" lang="en-US" b="0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3509BD2D-C990-4F65-853C-6C8175BD5059}" type="parTrans" cxnId="{7B1CEAF4-5DB7-4A6F-8021-1A58BF15940D}">
      <dgm:prSet/>
      <dgm:spPr/>
      <dgm:t>
        <a:bodyPr/>
        <a:lstStyle/>
        <a:p>
          <a:endParaRPr lang="en-US"/>
        </a:p>
      </dgm:t>
    </dgm:pt>
    <dgm:pt modelId="{CE20E9D5-0EBF-43AA-AA79-3A67B26AD81A}" type="sibTrans" cxnId="{7B1CEAF4-5DB7-4A6F-8021-1A58BF15940D}">
      <dgm:prSet/>
      <dgm:spPr/>
      <dgm:t>
        <a:bodyPr/>
        <a:lstStyle/>
        <a:p>
          <a:endParaRPr lang="en-US"/>
        </a:p>
      </dgm:t>
    </dgm:pt>
    <dgm:pt modelId="{A5407AA8-25FB-4ABC-82D6-2983F42D7338}" type="pres">
      <dgm:prSet presAssocID="{361BB63D-B3CC-4FE4-A6CF-71A3B996FBE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A51A0C-5A07-4786-BEFD-595B3C053C62}" type="pres">
      <dgm:prSet presAssocID="{361BB63D-B3CC-4FE4-A6CF-71A3B996FBE0}" presName="hierFlow" presStyleCnt="0"/>
      <dgm:spPr/>
    </dgm:pt>
    <dgm:pt modelId="{34E8DB55-E938-499D-A9B4-412EAA6B0902}" type="pres">
      <dgm:prSet presAssocID="{361BB63D-B3CC-4FE4-A6CF-71A3B996FBE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018CE22-2CFB-4E9B-8FF6-F29D3F7C8819}" type="pres">
      <dgm:prSet presAssocID="{A378A201-10EE-4B29-82F5-1D321D133927}" presName="Name17" presStyleCnt="0"/>
      <dgm:spPr/>
    </dgm:pt>
    <dgm:pt modelId="{6935B0A1-AC57-4DC4-99F1-6E070BCE71E7}" type="pres">
      <dgm:prSet presAssocID="{A378A201-10EE-4B29-82F5-1D321D13392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6DC27C-43B7-4CBC-974C-5F0F0896F969}" type="pres">
      <dgm:prSet presAssocID="{A378A201-10EE-4B29-82F5-1D321D133927}" presName="hierChild2" presStyleCnt="0"/>
      <dgm:spPr/>
    </dgm:pt>
    <dgm:pt modelId="{6BF0CB8F-9947-45A5-901D-FC7294E264E8}" type="pres">
      <dgm:prSet presAssocID="{F2BCCDA2-BF77-4D1B-8EAF-2A3189F3A71F}" presName="Name25" presStyleLbl="parChTrans1D2" presStyleIdx="0" presStyleCnt="2"/>
      <dgm:spPr/>
      <dgm:t>
        <a:bodyPr/>
        <a:lstStyle/>
        <a:p>
          <a:endParaRPr lang="en-US"/>
        </a:p>
      </dgm:t>
    </dgm:pt>
    <dgm:pt modelId="{2E2928AC-F69D-4CF8-9BC8-7679D8C38A1E}" type="pres">
      <dgm:prSet presAssocID="{F2BCCDA2-BF77-4D1B-8EAF-2A3189F3A71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FA0BE1B-E74B-42E9-B0EB-210AFDC9F93A}" type="pres">
      <dgm:prSet presAssocID="{2944CC36-3650-4FA9-828B-C436A26ABD89}" presName="Name30" presStyleCnt="0"/>
      <dgm:spPr/>
    </dgm:pt>
    <dgm:pt modelId="{BB19CE63-08E9-4AA4-B2FF-901E47D4649F}" type="pres">
      <dgm:prSet presAssocID="{2944CC36-3650-4FA9-828B-C436A26ABD89}" presName="level2Shape" presStyleLbl="node2" presStyleIdx="0" presStyleCnt="2"/>
      <dgm:spPr/>
      <dgm:t>
        <a:bodyPr/>
        <a:lstStyle/>
        <a:p>
          <a:endParaRPr lang="en-US"/>
        </a:p>
      </dgm:t>
    </dgm:pt>
    <dgm:pt modelId="{677DA0CC-6DB6-426E-94F0-8E84597D8E05}" type="pres">
      <dgm:prSet presAssocID="{2944CC36-3650-4FA9-828B-C436A26ABD89}" presName="hierChild3" presStyleCnt="0"/>
      <dgm:spPr/>
    </dgm:pt>
    <dgm:pt modelId="{4E65BD34-18B3-4444-B173-518908BFAAB1}" type="pres">
      <dgm:prSet presAssocID="{793DB205-0300-48D5-80D6-35D448578B5D}" presName="Name25" presStyleLbl="parChTrans1D3" presStyleIdx="0" presStyleCnt="2"/>
      <dgm:spPr/>
      <dgm:t>
        <a:bodyPr/>
        <a:lstStyle/>
        <a:p>
          <a:endParaRPr lang="en-US"/>
        </a:p>
      </dgm:t>
    </dgm:pt>
    <dgm:pt modelId="{74930B4F-9810-4E8D-B034-88B826B83B7C}" type="pres">
      <dgm:prSet presAssocID="{793DB205-0300-48D5-80D6-35D448578B5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D0EA347-566B-490E-A8A6-011933FEC078}" type="pres">
      <dgm:prSet presAssocID="{33517145-4BF6-46CB-9864-4CACECD550C6}" presName="Name30" presStyleCnt="0"/>
      <dgm:spPr/>
    </dgm:pt>
    <dgm:pt modelId="{7EA13CE3-1BDC-4B8C-9CCA-7EA1E8135D3D}" type="pres">
      <dgm:prSet presAssocID="{33517145-4BF6-46CB-9864-4CACECD550C6}" presName="level2Shape" presStyleLbl="node3" presStyleIdx="0" presStyleCnt="2"/>
      <dgm:spPr/>
      <dgm:t>
        <a:bodyPr/>
        <a:lstStyle/>
        <a:p>
          <a:endParaRPr lang="en-US"/>
        </a:p>
      </dgm:t>
    </dgm:pt>
    <dgm:pt modelId="{836B1FFC-8398-4489-9122-B94092E039EA}" type="pres">
      <dgm:prSet presAssocID="{33517145-4BF6-46CB-9864-4CACECD550C6}" presName="hierChild3" presStyleCnt="0"/>
      <dgm:spPr/>
    </dgm:pt>
    <dgm:pt modelId="{1115AD50-9AC2-4B6D-9F0F-F88A42814D30}" type="pres">
      <dgm:prSet presAssocID="{82E31D2E-9F16-4AE6-A0E5-DB333D05E1C3}" presName="Name25" presStyleLbl="parChTrans1D4" presStyleIdx="0" presStyleCnt="2"/>
      <dgm:spPr/>
      <dgm:t>
        <a:bodyPr/>
        <a:lstStyle/>
        <a:p>
          <a:endParaRPr lang="en-US"/>
        </a:p>
      </dgm:t>
    </dgm:pt>
    <dgm:pt modelId="{C4FD063C-8CC8-4674-85BB-F1BBF3D7B74A}" type="pres">
      <dgm:prSet presAssocID="{82E31D2E-9F16-4AE6-A0E5-DB333D05E1C3}" presName="connTx" presStyleLbl="parChTrans1D4" presStyleIdx="0" presStyleCnt="2"/>
      <dgm:spPr/>
      <dgm:t>
        <a:bodyPr/>
        <a:lstStyle/>
        <a:p>
          <a:endParaRPr lang="en-US"/>
        </a:p>
      </dgm:t>
    </dgm:pt>
    <dgm:pt modelId="{B89AE006-00B2-4C4C-AEA5-8603FA7A313B}" type="pres">
      <dgm:prSet presAssocID="{B9747F21-513C-4BC6-9306-524C16B3D502}" presName="Name30" presStyleCnt="0"/>
      <dgm:spPr/>
    </dgm:pt>
    <dgm:pt modelId="{73470EBA-DDF8-48E1-A6FB-EA0B6E7894B4}" type="pres">
      <dgm:prSet presAssocID="{B9747F21-513C-4BC6-9306-524C16B3D502}" presName="level2Shape" presStyleLbl="node4" presStyleIdx="0" presStyleCnt="2"/>
      <dgm:spPr/>
      <dgm:t>
        <a:bodyPr/>
        <a:lstStyle/>
        <a:p>
          <a:endParaRPr lang="en-US"/>
        </a:p>
      </dgm:t>
    </dgm:pt>
    <dgm:pt modelId="{8B1C86FA-1526-47AC-A3ED-0D33CF8256E0}" type="pres">
      <dgm:prSet presAssocID="{B9747F21-513C-4BC6-9306-524C16B3D502}" presName="hierChild3" presStyleCnt="0"/>
      <dgm:spPr/>
    </dgm:pt>
    <dgm:pt modelId="{48EAE051-170B-45BA-8F52-5B7A6E313D69}" type="pres">
      <dgm:prSet presAssocID="{CF2E5078-24D6-49A6-A935-E0471281EABB}" presName="Name25" presStyleLbl="parChTrans1D3" presStyleIdx="1" presStyleCnt="2"/>
      <dgm:spPr/>
      <dgm:t>
        <a:bodyPr/>
        <a:lstStyle/>
        <a:p>
          <a:endParaRPr lang="en-US"/>
        </a:p>
      </dgm:t>
    </dgm:pt>
    <dgm:pt modelId="{DEC9FD87-929F-495C-8817-48B752760023}" type="pres">
      <dgm:prSet presAssocID="{CF2E5078-24D6-49A6-A935-E0471281EABB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6F70791-6F01-4843-B5F6-300EFFE9A9E1}" type="pres">
      <dgm:prSet presAssocID="{935EE4C9-8A0F-4A04-98AC-848F74A60678}" presName="Name30" presStyleCnt="0"/>
      <dgm:spPr/>
    </dgm:pt>
    <dgm:pt modelId="{A94F5907-C82E-4B71-9FCC-63B86A41F2CF}" type="pres">
      <dgm:prSet presAssocID="{935EE4C9-8A0F-4A04-98AC-848F74A60678}" presName="level2Shape" presStyleLbl="node3" presStyleIdx="1" presStyleCnt="2"/>
      <dgm:spPr/>
      <dgm:t>
        <a:bodyPr/>
        <a:lstStyle/>
        <a:p>
          <a:endParaRPr lang="en-US"/>
        </a:p>
      </dgm:t>
    </dgm:pt>
    <dgm:pt modelId="{41558C9F-D2C9-4F8D-BF7F-E3B5EFB45049}" type="pres">
      <dgm:prSet presAssocID="{935EE4C9-8A0F-4A04-98AC-848F74A60678}" presName="hierChild3" presStyleCnt="0"/>
      <dgm:spPr/>
    </dgm:pt>
    <dgm:pt modelId="{3797AF18-227C-45B6-99BA-B16629E12A29}" type="pres">
      <dgm:prSet presAssocID="{3077EF93-52C9-4BD4-AE69-CAFFC3BEDCBA}" presName="Name25" presStyleLbl="parChTrans1D4" presStyleIdx="1" presStyleCnt="2"/>
      <dgm:spPr/>
      <dgm:t>
        <a:bodyPr/>
        <a:lstStyle/>
        <a:p>
          <a:endParaRPr lang="en-US"/>
        </a:p>
      </dgm:t>
    </dgm:pt>
    <dgm:pt modelId="{FE7D6E37-E19C-4453-87ED-9D66C4938731}" type="pres">
      <dgm:prSet presAssocID="{3077EF93-52C9-4BD4-AE69-CAFFC3BEDCBA}" presName="connTx" presStyleLbl="parChTrans1D4" presStyleIdx="1" presStyleCnt="2"/>
      <dgm:spPr/>
      <dgm:t>
        <a:bodyPr/>
        <a:lstStyle/>
        <a:p>
          <a:endParaRPr lang="en-US"/>
        </a:p>
      </dgm:t>
    </dgm:pt>
    <dgm:pt modelId="{5A11039A-2D16-4945-9F6F-556383E037BF}" type="pres">
      <dgm:prSet presAssocID="{EFFB2F68-6740-4072-8C7A-1FBBD8D09E3B}" presName="Name30" presStyleCnt="0"/>
      <dgm:spPr/>
    </dgm:pt>
    <dgm:pt modelId="{285A04E9-04D6-4BFE-BC82-F9246B5433B3}" type="pres">
      <dgm:prSet presAssocID="{EFFB2F68-6740-4072-8C7A-1FBBD8D09E3B}" presName="level2Shape" presStyleLbl="node4" presStyleIdx="1" presStyleCnt="2"/>
      <dgm:spPr/>
      <dgm:t>
        <a:bodyPr/>
        <a:lstStyle/>
        <a:p>
          <a:endParaRPr lang="en-US"/>
        </a:p>
      </dgm:t>
    </dgm:pt>
    <dgm:pt modelId="{A3FA5408-DE1F-459D-AFC3-98C75843A49B}" type="pres">
      <dgm:prSet presAssocID="{EFFB2F68-6740-4072-8C7A-1FBBD8D09E3B}" presName="hierChild3" presStyleCnt="0"/>
      <dgm:spPr/>
    </dgm:pt>
    <dgm:pt modelId="{AE638BB5-80BC-4FE0-8F67-D90FD3D2FF92}" type="pres">
      <dgm:prSet presAssocID="{3509BD2D-C990-4F65-853C-6C8175BD5059}" presName="Name25" presStyleLbl="parChTrans1D2" presStyleIdx="1" presStyleCnt="2"/>
      <dgm:spPr/>
      <dgm:t>
        <a:bodyPr/>
        <a:lstStyle/>
        <a:p>
          <a:endParaRPr lang="en-US"/>
        </a:p>
      </dgm:t>
    </dgm:pt>
    <dgm:pt modelId="{51FCA8CB-CF11-43F7-9FF6-F50A970F3A6E}" type="pres">
      <dgm:prSet presAssocID="{3509BD2D-C990-4F65-853C-6C8175BD505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E9A24FB-046B-4CDB-BD98-8F30894E3743}" type="pres">
      <dgm:prSet presAssocID="{6E1B6CA9-96C1-4E9E-9757-F949DF95CEA7}" presName="Name30" presStyleCnt="0"/>
      <dgm:spPr/>
    </dgm:pt>
    <dgm:pt modelId="{22DDA583-93BB-44EF-9AE3-483D6AC121FD}" type="pres">
      <dgm:prSet presAssocID="{6E1B6CA9-96C1-4E9E-9757-F949DF95CEA7}" presName="level2Shape" presStyleLbl="node2" presStyleIdx="1" presStyleCnt="2"/>
      <dgm:spPr/>
      <dgm:t>
        <a:bodyPr/>
        <a:lstStyle/>
        <a:p>
          <a:endParaRPr lang="en-US"/>
        </a:p>
      </dgm:t>
    </dgm:pt>
    <dgm:pt modelId="{FC1CFEF0-D96E-458B-9525-F6A6C7572D4F}" type="pres">
      <dgm:prSet presAssocID="{6E1B6CA9-96C1-4E9E-9757-F949DF95CEA7}" presName="hierChild3" presStyleCnt="0"/>
      <dgm:spPr/>
    </dgm:pt>
    <dgm:pt modelId="{ED186D0E-0047-41AE-82BE-13CE7AA9CF86}" type="pres">
      <dgm:prSet presAssocID="{361BB63D-B3CC-4FE4-A6CF-71A3B996FBE0}" presName="bgShapesFlow" presStyleCnt="0"/>
      <dgm:spPr/>
    </dgm:pt>
  </dgm:ptLst>
  <dgm:cxnLst>
    <dgm:cxn modelId="{2C74A86A-3B29-4BA8-BB4F-59C34DFAD5D8}" type="presOf" srcId="{3077EF93-52C9-4BD4-AE69-CAFFC3BEDCBA}" destId="{FE7D6E37-E19C-4453-87ED-9D66C4938731}" srcOrd="1" destOrd="0" presId="urn:microsoft.com/office/officeart/2005/8/layout/hierarchy5"/>
    <dgm:cxn modelId="{42918247-A725-40E6-A0EE-5F0A114F8FEF}" type="presOf" srcId="{EFFB2F68-6740-4072-8C7A-1FBBD8D09E3B}" destId="{285A04E9-04D6-4BFE-BC82-F9246B5433B3}" srcOrd="0" destOrd="0" presId="urn:microsoft.com/office/officeart/2005/8/layout/hierarchy5"/>
    <dgm:cxn modelId="{541DCF34-A6A7-4066-80AB-A3CA58C2E6DD}" type="presOf" srcId="{361BB63D-B3CC-4FE4-A6CF-71A3B996FBE0}" destId="{A5407AA8-25FB-4ABC-82D6-2983F42D7338}" srcOrd="0" destOrd="0" presId="urn:microsoft.com/office/officeart/2005/8/layout/hierarchy5"/>
    <dgm:cxn modelId="{37C2AA73-773C-4665-937D-ED7227AE526A}" type="presOf" srcId="{6E1B6CA9-96C1-4E9E-9757-F949DF95CEA7}" destId="{22DDA583-93BB-44EF-9AE3-483D6AC121FD}" srcOrd="0" destOrd="0" presId="urn:microsoft.com/office/officeart/2005/8/layout/hierarchy5"/>
    <dgm:cxn modelId="{2370DD1D-1E82-4D56-89ED-B32C07FB74CC}" srcId="{935EE4C9-8A0F-4A04-98AC-848F74A60678}" destId="{EFFB2F68-6740-4072-8C7A-1FBBD8D09E3B}" srcOrd="0" destOrd="0" parTransId="{3077EF93-52C9-4BD4-AE69-CAFFC3BEDCBA}" sibTransId="{E367121B-1240-487D-8986-E95F581E880C}"/>
    <dgm:cxn modelId="{76C2468D-47A3-4709-AF21-7CE3096E86ED}" type="presOf" srcId="{3509BD2D-C990-4F65-853C-6C8175BD5059}" destId="{51FCA8CB-CF11-43F7-9FF6-F50A970F3A6E}" srcOrd="1" destOrd="0" presId="urn:microsoft.com/office/officeart/2005/8/layout/hierarchy5"/>
    <dgm:cxn modelId="{0B3A63B9-B6E7-4ADE-A021-69484FD22405}" type="presOf" srcId="{CF2E5078-24D6-49A6-A935-E0471281EABB}" destId="{48EAE051-170B-45BA-8F52-5B7A6E313D69}" srcOrd="0" destOrd="0" presId="urn:microsoft.com/office/officeart/2005/8/layout/hierarchy5"/>
    <dgm:cxn modelId="{C34B475A-DEC2-4AC4-9981-4D854695418D}" type="presOf" srcId="{B9747F21-513C-4BC6-9306-524C16B3D502}" destId="{73470EBA-DDF8-48E1-A6FB-EA0B6E7894B4}" srcOrd="0" destOrd="0" presId="urn:microsoft.com/office/officeart/2005/8/layout/hierarchy5"/>
    <dgm:cxn modelId="{CCFE758A-E88D-440C-BA59-C5B38EC84B34}" type="presOf" srcId="{33517145-4BF6-46CB-9864-4CACECD550C6}" destId="{7EA13CE3-1BDC-4B8C-9CCA-7EA1E8135D3D}" srcOrd="0" destOrd="0" presId="urn:microsoft.com/office/officeart/2005/8/layout/hierarchy5"/>
    <dgm:cxn modelId="{C59A05BE-17E0-46A1-974C-DE94C1C36766}" type="presOf" srcId="{3509BD2D-C990-4F65-853C-6C8175BD5059}" destId="{AE638BB5-80BC-4FE0-8F67-D90FD3D2FF92}" srcOrd="0" destOrd="0" presId="urn:microsoft.com/office/officeart/2005/8/layout/hierarchy5"/>
    <dgm:cxn modelId="{C8C00D1F-B052-4546-81A8-F15E59A58079}" type="presOf" srcId="{793DB205-0300-48D5-80D6-35D448578B5D}" destId="{74930B4F-9810-4E8D-B034-88B826B83B7C}" srcOrd="1" destOrd="0" presId="urn:microsoft.com/office/officeart/2005/8/layout/hierarchy5"/>
    <dgm:cxn modelId="{71E48F13-863F-4E7C-A5E7-5956A02D0452}" type="presOf" srcId="{82E31D2E-9F16-4AE6-A0E5-DB333D05E1C3}" destId="{1115AD50-9AC2-4B6D-9F0F-F88A42814D30}" srcOrd="0" destOrd="0" presId="urn:microsoft.com/office/officeart/2005/8/layout/hierarchy5"/>
    <dgm:cxn modelId="{68D713E4-F01F-406A-B1BC-44823CA08405}" type="presOf" srcId="{82E31D2E-9F16-4AE6-A0E5-DB333D05E1C3}" destId="{C4FD063C-8CC8-4674-85BB-F1BBF3D7B74A}" srcOrd="1" destOrd="0" presId="urn:microsoft.com/office/officeart/2005/8/layout/hierarchy5"/>
    <dgm:cxn modelId="{8BA6D831-0C34-4D25-B786-FEFA5D0DFA47}" srcId="{33517145-4BF6-46CB-9864-4CACECD550C6}" destId="{B9747F21-513C-4BC6-9306-524C16B3D502}" srcOrd="0" destOrd="0" parTransId="{82E31D2E-9F16-4AE6-A0E5-DB333D05E1C3}" sibTransId="{2B14A376-1FDA-422F-9043-9E9ABF03FF5B}"/>
    <dgm:cxn modelId="{DCE5DC0A-0BA7-4658-8F7C-395AE0A69E7D}" srcId="{2944CC36-3650-4FA9-828B-C436A26ABD89}" destId="{33517145-4BF6-46CB-9864-4CACECD550C6}" srcOrd="0" destOrd="0" parTransId="{793DB205-0300-48D5-80D6-35D448578B5D}" sibTransId="{21330D85-3C8D-483E-B255-0B83476A277C}"/>
    <dgm:cxn modelId="{7B1CEAF4-5DB7-4A6F-8021-1A58BF15940D}" srcId="{A378A201-10EE-4B29-82F5-1D321D133927}" destId="{6E1B6CA9-96C1-4E9E-9757-F949DF95CEA7}" srcOrd="1" destOrd="0" parTransId="{3509BD2D-C990-4F65-853C-6C8175BD5059}" sibTransId="{CE20E9D5-0EBF-43AA-AA79-3A67B26AD81A}"/>
    <dgm:cxn modelId="{CEE22EB3-63D3-4A66-AA4B-D76EAA26CCF8}" type="presOf" srcId="{2944CC36-3650-4FA9-828B-C436A26ABD89}" destId="{BB19CE63-08E9-4AA4-B2FF-901E47D4649F}" srcOrd="0" destOrd="0" presId="urn:microsoft.com/office/officeart/2005/8/layout/hierarchy5"/>
    <dgm:cxn modelId="{D21B1794-BB2B-41CC-87D4-86FE7DD83173}" type="presOf" srcId="{935EE4C9-8A0F-4A04-98AC-848F74A60678}" destId="{A94F5907-C82E-4B71-9FCC-63B86A41F2CF}" srcOrd="0" destOrd="0" presId="urn:microsoft.com/office/officeart/2005/8/layout/hierarchy5"/>
    <dgm:cxn modelId="{2D4959CF-DBCC-4413-A031-5894021B00A3}" srcId="{2944CC36-3650-4FA9-828B-C436A26ABD89}" destId="{935EE4C9-8A0F-4A04-98AC-848F74A60678}" srcOrd="1" destOrd="0" parTransId="{CF2E5078-24D6-49A6-A935-E0471281EABB}" sibTransId="{B735865C-599A-4F6A-A1D8-AD16866E0350}"/>
    <dgm:cxn modelId="{BB86BD52-6902-4924-9EDE-4F3926CE10F6}" type="presOf" srcId="{F2BCCDA2-BF77-4D1B-8EAF-2A3189F3A71F}" destId="{2E2928AC-F69D-4CF8-9BC8-7679D8C38A1E}" srcOrd="1" destOrd="0" presId="urn:microsoft.com/office/officeart/2005/8/layout/hierarchy5"/>
    <dgm:cxn modelId="{5AFA8073-03D3-484A-8CE9-4A4115FEC0B9}" srcId="{361BB63D-B3CC-4FE4-A6CF-71A3B996FBE0}" destId="{A378A201-10EE-4B29-82F5-1D321D133927}" srcOrd="0" destOrd="0" parTransId="{9168E23B-CBF9-4FFF-8E50-16FB5A14F464}" sibTransId="{46C070B7-108E-4E52-BB78-90A9C2639C35}"/>
    <dgm:cxn modelId="{F44D1D5D-00C4-44EF-9A69-83308210DC8F}" type="presOf" srcId="{F2BCCDA2-BF77-4D1B-8EAF-2A3189F3A71F}" destId="{6BF0CB8F-9947-45A5-901D-FC7294E264E8}" srcOrd="0" destOrd="0" presId="urn:microsoft.com/office/officeart/2005/8/layout/hierarchy5"/>
    <dgm:cxn modelId="{3208D31A-DC2D-4379-8BC2-2E77D8FA9F21}" type="presOf" srcId="{793DB205-0300-48D5-80D6-35D448578B5D}" destId="{4E65BD34-18B3-4444-B173-518908BFAAB1}" srcOrd="0" destOrd="0" presId="urn:microsoft.com/office/officeart/2005/8/layout/hierarchy5"/>
    <dgm:cxn modelId="{9981820C-F29A-453C-A865-DE74EA69FD5A}" srcId="{A378A201-10EE-4B29-82F5-1D321D133927}" destId="{2944CC36-3650-4FA9-828B-C436A26ABD89}" srcOrd="0" destOrd="0" parTransId="{F2BCCDA2-BF77-4D1B-8EAF-2A3189F3A71F}" sibTransId="{3AD083AF-AF79-484C-88B3-607632C32849}"/>
    <dgm:cxn modelId="{7F218F64-0FD4-41EE-8152-C849816318A9}" type="presOf" srcId="{A378A201-10EE-4B29-82F5-1D321D133927}" destId="{6935B0A1-AC57-4DC4-99F1-6E070BCE71E7}" srcOrd="0" destOrd="0" presId="urn:microsoft.com/office/officeart/2005/8/layout/hierarchy5"/>
    <dgm:cxn modelId="{E678540C-7C35-468E-B17D-4D684957A469}" type="presOf" srcId="{CF2E5078-24D6-49A6-A935-E0471281EABB}" destId="{DEC9FD87-929F-495C-8817-48B752760023}" srcOrd="1" destOrd="0" presId="urn:microsoft.com/office/officeart/2005/8/layout/hierarchy5"/>
    <dgm:cxn modelId="{62F7774F-C7E6-45E2-9EF4-3A1C38997D5A}" type="presOf" srcId="{3077EF93-52C9-4BD4-AE69-CAFFC3BEDCBA}" destId="{3797AF18-227C-45B6-99BA-B16629E12A29}" srcOrd="0" destOrd="0" presId="urn:microsoft.com/office/officeart/2005/8/layout/hierarchy5"/>
    <dgm:cxn modelId="{032A6E5C-5453-4F64-88B9-3DEA817CBF23}" type="presParOf" srcId="{A5407AA8-25FB-4ABC-82D6-2983F42D7338}" destId="{89A51A0C-5A07-4786-BEFD-595B3C053C62}" srcOrd="0" destOrd="0" presId="urn:microsoft.com/office/officeart/2005/8/layout/hierarchy5"/>
    <dgm:cxn modelId="{02B7903D-E341-4C61-A760-166FB7DD8784}" type="presParOf" srcId="{89A51A0C-5A07-4786-BEFD-595B3C053C62}" destId="{34E8DB55-E938-499D-A9B4-412EAA6B0902}" srcOrd="0" destOrd="0" presId="urn:microsoft.com/office/officeart/2005/8/layout/hierarchy5"/>
    <dgm:cxn modelId="{78D626B1-4E0C-48ED-B286-F998C3AAFBBE}" type="presParOf" srcId="{34E8DB55-E938-499D-A9B4-412EAA6B0902}" destId="{E018CE22-2CFB-4E9B-8FF6-F29D3F7C8819}" srcOrd="0" destOrd="0" presId="urn:microsoft.com/office/officeart/2005/8/layout/hierarchy5"/>
    <dgm:cxn modelId="{1CF24ED3-A18C-4219-8049-DEC3D8C84431}" type="presParOf" srcId="{E018CE22-2CFB-4E9B-8FF6-F29D3F7C8819}" destId="{6935B0A1-AC57-4DC4-99F1-6E070BCE71E7}" srcOrd="0" destOrd="0" presId="urn:microsoft.com/office/officeart/2005/8/layout/hierarchy5"/>
    <dgm:cxn modelId="{194FB760-563E-43B6-86C4-A66604B477BE}" type="presParOf" srcId="{E018CE22-2CFB-4E9B-8FF6-F29D3F7C8819}" destId="{D66DC27C-43B7-4CBC-974C-5F0F0896F969}" srcOrd="1" destOrd="0" presId="urn:microsoft.com/office/officeart/2005/8/layout/hierarchy5"/>
    <dgm:cxn modelId="{DB0E8095-C114-436E-B12E-DB541067DB0E}" type="presParOf" srcId="{D66DC27C-43B7-4CBC-974C-5F0F0896F969}" destId="{6BF0CB8F-9947-45A5-901D-FC7294E264E8}" srcOrd="0" destOrd="0" presId="urn:microsoft.com/office/officeart/2005/8/layout/hierarchy5"/>
    <dgm:cxn modelId="{3F78C7FA-B953-47B0-A13B-E063D798FCF8}" type="presParOf" srcId="{6BF0CB8F-9947-45A5-901D-FC7294E264E8}" destId="{2E2928AC-F69D-4CF8-9BC8-7679D8C38A1E}" srcOrd="0" destOrd="0" presId="urn:microsoft.com/office/officeart/2005/8/layout/hierarchy5"/>
    <dgm:cxn modelId="{74472B40-6FF0-490E-B92A-F956F6F136B0}" type="presParOf" srcId="{D66DC27C-43B7-4CBC-974C-5F0F0896F969}" destId="{CFA0BE1B-E74B-42E9-B0EB-210AFDC9F93A}" srcOrd="1" destOrd="0" presId="urn:microsoft.com/office/officeart/2005/8/layout/hierarchy5"/>
    <dgm:cxn modelId="{DF818BF2-6DA1-48E1-9EA1-74BBA5445F3C}" type="presParOf" srcId="{CFA0BE1B-E74B-42E9-B0EB-210AFDC9F93A}" destId="{BB19CE63-08E9-4AA4-B2FF-901E47D4649F}" srcOrd="0" destOrd="0" presId="urn:microsoft.com/office/officeart/2005/8/layout/hierarchy5"/>
    <dgm:cxn modelId="{FA3BF208-9487-409B-8FA3-4A9C233F1921}" type="presParOf" srcId="{CFA0BE1B-E74B-42E9-B0EB-210AFDC9F93A}" destId="{677DA0CC-6DB6-426E-94F0-8E84597D8E05}" srcOrd="1" destOrd="0" presId="urn:microsoft.com/office/officeart/2005/8/layout/hierarchy5"/>
    <dgm:cxn modelId="{3E4E1DF1-EB12-484B-BA88-39E163AD8663}" type="presParOf" srcId="{677DA0CC-6DB6-426E-94F0-8E84597D8E05}" destId="{4E65BD34-18B3-4444-B173-518908BFAAB1}" srcOrd="0" destOrd="0" presId="urn:microsoft.com/office/officeart/2005/8/layout/hierarchy5"/>
    <dgm:cxn modelId="{B3B55478-F825-4351-80AF-53328D3B9B57}" type="presParOf" srcId="{4E65BD34-18B3-4444-B173-518908BFAAB1}" destId="{74930B4F-9810-4E8D-B034-88B826B83B7C}" srcOrd="0" destOrd="0" presId="urn:microsoft.com/office/officeart/2005/8/layout/hierarchy5"/>
    <dgm:cxn modelId="{455CA70E-932C-478C-AF3A-3C4699DCA2A9}" type="presParOf" srcId="{677DA0CC-6DB6-426E-94F0-8E84597D8E05}" destId="{1D0EA347-566B-490E-A8A6-011933FEC078}" srcOrd="1" destOrd="0" presId="urn:microsoft.com/office/officeart/2005/8/layout/hierarchy5"/>
    <dgm:cxn modelId="{2EE425D1-B5AB-4F75-8A2D-C24FB7E6A06E}" type="presParOf" srcId="{1D0EA347-566B-490E-A8A6-011933FEC078}" destId="{7EA13CE3-1BDC-4B8C-9CCA-7EA1E8135D3D}" srcOrd="0" destOrd="0" presId="urn:microsoft.com/office/officeart/2005/8/layout/hierarchy5"/>
    <dgm:cxn modelId="{63A3B4FE-EE26-4E9D-9069-43C8E05C285C}" type="presParOf" srcId="{1D0EA347-566B-490E-A8A6-011933FEC078}" destId="{836B1FFC-8398-4489-9122-B94092E039EA}" srcOrd="1" destOrd="0" presId="urn:microsoft.com/office/officeart/2005/8/layout/hierarchy5"/>
    <dgm:cxn modelId="{CFF995B5-DDB7-4501-9E48-9FC9D3E865EB}" type="presParOf" srcId="{836B1FFC-8398-4489-9122-B94092E039EA}" destId="{1115AD50-9AC2-4B6D-9F0F-F88A42814D30}" srcOrd="0" destOrd="0" presId="urn:microsoft.com/office/officeart/2005/8/layout/hierarchy5"/>
    <dgm:cxn modelId="{077D9B87-197B-4AA0-996F-BB9655AB2ACA}" type="presParOf" srcId="{1115AD50-9AC2-4B6D-9F0F-F88A42814D30}" destId="{C4FD063C-8CC8-4674-85BB-F1BBF3D7B74A}" srcOrd="0" destOrd="0" presId="urn:microsoft.com/office/officeart/2005/8/layout/hierarchy5"/>
    <dgm:cxn modelId="{37E34E5E-FD96-4D1E-9599-A05474A5036C}" type="presParOf" srcId="{836B1FFC-8398-4489-9122-B94092E039EA}" destId="{B89AE006-00B2-4C4C-AEA5-8603FA7A313B}" srcOrd="1" destOrd="0" presId="urn:microsoft.com/office/officeart/2005/8/layout/hierarchy5"/>
    <dgm:cxn modelId="{6FD87A29-B3FB-4D75-B397-D473829490A7}" type="presParOf" srcId="{B89AE006-00B2-4C4C-AEA5-8603FA7A313B}" destId="{73470EBA-DDF8-48E1-A6FB-EA0B6E7894B4}" srcOrd="0" destOrd="0" presId="urn:microsoft.com/office/officeart/2005/8/layout/hierarchy5"/>
    <dgm:cxn modelId="{C40B1775-C9CB-4332-8E90-3B3401B259DC}" type="presParOf" srcId="{B89AE006-00B2-4C4C-AEA5-8603FA7A313B}" destId="{8B1C86FA-1526-47AC-A3ED-0D33CF8256E0}" srcOrd="1" destOrd="0" presId="urn:microsoft.com/office/officeart/2005/8/layout/hierarchy5"/>
    <dgm:cxn modelId="{E82AD678-863C-46D9-A347-A91FE4553F81}" type="presParOf" srcId="{677DA0CC-6DB6-426E-94F0-8E84597D8E05}" destId="{48EAE051-170B-45BA-8F52-5B7A6E313D69}" srcOrd="2" destOrd="0" presId="urn:microsoft.com/office/officeart/2005/8/layout/hierarchy5"/>
    <dgm:cxn modelId="{4448F87A-15FC-4D8F-A8EB-4E4B2CC0654C}" type="presParOf" srcId="{48EAE051-170B-45BA-8F52-5B7A6E313D69}" destId="{DEC9FD87-929F-495C-8817-48B752760023}" srcOrd="0" destOrd="0" presId="urn:microsoft.com/office/officeart/2005/8/layout/hierarchy5"/>
    <dgm:cxn modelId="{4180678A-8DAF-4EBA-AF6B-182E6F73A4FB}" type="presParOf" srcId="{677DA0CC-6DB6-426E-94F0-8E84597D8E05}" destId="{36F70791-6F01-4843-B5F6-300EFFE9A9E1}" srcOrd="3" destOrd="0" presId="urn:microsoft.com/office/officeart/2005/8/layout/hierarchy5"/>
    <dgm:cxn modelId="{2DAB14AA-D407-4245-AE78-5166EA670733}" type="presParOf" srcId="{36F70791-6F01-4843-B5F6-300EFFE9A9E1}" destId="{A94F5907-C82E-4B71-9FCC-63B86A41F2CF}" srcOrd="0" destOrd="0" presId="urn:microsoft.com/office/officeart/2005/8/layout/hierarchy5"/>
    <dgm:cxn modelId="{B86E2829-486B-421B-8875-AAD289739D3F}" type="presParOf" srcId="{36F70791-6F01-4843-B5F6-300EFFE9A9E1}" destId="{41558C9F-D2C9-4F8D-BF7F-E3B5EFB45049}" srcOrd="1" destOrd="0" presId="urn:microsoft.com/office/officeart/2005/8/layout/hierarchy5"/>
    <dgm:cxn modelId="{4C8B3CD1-9D09-41F7-8457-26319FA68AF2}" type="presParOf" srcId="{41558C9F-D2C9-4F8D-BF7F-E3B5EFB45049}" destId="{3797AF18-227C-45B6-99BA-B16629E12A29}" srcOrd="0" destOrd="0" presId="urn:microsoft.com/office/officeart/2005/8/layout/hierarchy5"/>
    <dgm:cxn modelId="{EA7CEEDE-27F0-4F58-9EDF-F6639A48BF64}" type="presParOf" srcId="{3797AF18-227C-45B6-99BA-B16629E12A29}" destId="{FE7D6E37-E19C-4453-87ED-9D66C4938731}" srcOrd="0" destOrd="0" presId="urn:microsoft.com/office/officeart/2005/8/layout/hierarchy5"/>
    <dgm:cxn modelId="{46BA9327-B6D4-4F7E-B5DB-650F4A0E9A27}" type="presParOf" srcId="{41558C9F-D2C9-4F8D-BF7F-E3B5EFB45049}" destId="{5A11039A-2D16-4945-9F6F-556383E037BF}" srcOrd="1" destOrd="0" presId="urn:microsoft.com/office/officeart/2005/8/layout/hierarchy5"/>
    <dgm:cxn modelId="{D635D2CE-1A1B-4EFC-BA14-3ED651E8E5CD}" type="presParOf" srcId="{5A11039A-2D16-4945-9F6F-556383E037BF}" destId="{285A04E9-04D6-4BFE-BC82-F9246B5433B3}" srcOrd="0" destOrd="0" presId="urn:microsoft.com/office/officeart/2005/8/layout/hierarchy5"/>
    <dgm:cxn modelId="{F96DD650-1EB1-4D18-B6C5-D27CB8DDE65F}" type="presParOf" srcId="{5A11039A-2D16-4945-9F6F-556383E037BF}" destId="{A3FA5408-DE1F-459D-AFC3-98C75843A49B}" srcOrd="1" destOrd="0" presId="urn:microsoft.com/office/officeart/2005/8/layout/hierarchy5"/>
    <dgm:cxn modelId="{60085348-CB79-485B-83AB-82248B3B7AED}" type="presParOf" srcId="{D66DC27C-43B7-4CBC-974C-5F0F0896F969}" destId="{AE638BB5-80BC-4FE0-8F67-D90FD3D2FF92}" srcOrd="2" destOrd="0" presId="urn:microsoft.com/office/officeart/2005/8/layout/hierarchy5"/>
    <dgm:cxn modelId="{80D3028B-49EA-4D16-A4A6-5ED057BC94F1}" type="presParOf" srcId="{AE638BB5-80BC-4FE0-8F67-D90FD3D2FF92}" destId="{51FCA8CB-CF11-43F7-9FF6-F50A970F3A6E}" srcOrd="0" destOrd="0" presId="urn:microsoft.com/office/officeart/2005/8/layout/hierarchy5"/>
    <dgm:cxn modelId="{1722960F-1279-4077-86B7-9123E85C9926}" type="presParOf" srcId="{D66DC27C-43B7-4CBC-974C-5F0F0896F969}" destId="{BE9A24FB-046B-4CDB-BD98-8F30894E3743}" srcOrd="3" destOrd="0" presId="urn:microsoft.com/office/officeart/2005/8/layout/hierarchy5"/>
    <dgm:cxn modelId="{227C70C7-596F-4C6B-9200-1A87C19A5289}" type="presParOf" srcId="{BE9A24FB-046B-4CDB-BD98-8F30894E3743}" destId="{22DDA583-93BB-44EF-9AE3-483D6AC121FD}" srcOrd="0" destOrd="0" presId="urn:microsoft.com/office/officeart/2005/8/layout/hierarchy5"/>
    <dgm:cxn modelId="{0F9EE8E6-04D7-45F2-BF98-5EBAA14B343A}" type="presParOf" srcId="{BE9A24FB-046B-4CDB-BD98-8F30894E3743}" destId="{FC1CFEF0-D96E-458B-9525-F6A6C7572D4F}" srcOrd="1" destOrd="0" presId="urn:microsoft.com/office/officeart/2005/8/layout/hierarchy5"/>
    <dgm:cxn modelId="{2E2F1531-DCD2-4E64-B405-E01703BE9A47}" type="presParOf" srcId="{A5407AA8-25FB-4ABC-82D6-2983F42D7338}" destId="{ED186D0E-0047-41AE-82BE-13CE7AA9CF8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5B0A1-AC57-4DC4-99F1-6E070BCE71E7}">
      <dsp:nvSpPr>
        <dsp:cNvPr id="0" name=""/>
        <dsp:cNvSpPr/>
      </dsp:nvSpPr>
      <dsp:spPr>
        <a:xfrm>
          <a:off x="4345" y="2171694"/>
          <a:ext cx="1434405" cy="717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nevi</a:t>
          </a:r>
          <a:endParaRPr kumimoji="0" lang="en-US" sz="2200" b="0" i="0" u="none" strike="noStrike" kern="1200" cap="none" normalizeH="0" baseline="0" dirty="0" smtClean="0">
            <a:ln/>
            <a:effectLst/>
            <a:latin typeface="Arial" panose="020B0604020202020204" pitchFamily="34" charset="0"/>
          </a:endParaRPr>
        </a:p>
      </dsp:txBody>
      <dsp:txXfrm>
        <a:off x="4345" y="2171694"/>
        <a:ext cx="1434405" cy="717202"/>
      </dsp:txXfrm>
    </dsp:sp>
    <dsp:sp modelId="{6BF0CB8F-9947-45A5-901D-FC7294E264E8}">
      <dsp:nvSpPr>
        <dsp:cNvPr id="0" name=""/>
        <dsp:cNvSpPr/>
      </dsp:nvSpPr>
      <dsp:spPr>
        <a:xfrm rot="19457599">
          <a:off x="1372337" y="2310213"/>
          <a:ext cx="706590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706590" y="13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1707967" y="2306435"/>
        <a:ext cx="35329" cy="35329"/>
      </dsp:txXfrm>
    </dsp:sp>
    <dsp:sp modelId="{BB19CE63-08E9-4AA4-B2FF-901E47D4649F}">
      <dsp:nvSpPr>
        <dsp:cNvPr id="0" name=""/>
        <dsp:cNvSpPr/>
      </dsp:nvSpPr>
      <dsp:spPr>
        <a:xfrm>
          <a:off x="2012513" y="1759302"/>
          <a:ext cx="1434405" cy="717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Congenital </a:t>
          </a:r>
        </a:p>
      </dsp:txBody>
      <dsp:txXfrm>
        <a:off x="2012513" y="1759302"/>
        <a:ext cx="1434405" cy="717202"/>
      </dsp:txXfrm>
    </dsp:sp>
    <dsp:sp modelId="{4E65BD34-18B3-4444-B173-518908BFAAB1}">
      <dsp:nvSpPr>
        <dsp:cNvPr id="0" name=""/>
        <dsp:cNvSpPr/>
      </dsp:nvSpPr>
      <dsp:spPr>
        <a:xfrm rot="19457599">
          <a:off x="3380504" y="1897821"/>
          <a:ext cx="706590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706590" y="138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3716135" y="1894043"/>
        <a:ext cx="35329" cy="35329"/>
      </dsp:txXfrm>
    </dsp:sp>
    <dsp:sp modelId="{7EA13CE3-1BDC-4B8C-9CCA-7EA1E8135D3D}">
      <dsp:nvSpPr>
        <dsp:cNvPr id="0" name=""/>
        <dsp:cNvSpPr/>
      </dsp:nvSpPr>
      <dsp:spPr>
        <a:xfrm>
          <a:off x="4020681" y="1346911"/>
          <a:ext cx="1434405" cy="717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small</a:t>
          </a:r>
        </a:p>
      </dsp:txBody>
      <dsp:txXfrm>
        <a:off x="4020681" y="1346911"/>
        <a:ext cx="1434405" cy="717202"/>
      </dsp:txXfrm>
    </dsp:sp>
    <dsp:sp modelId="{1115AD50-9AC2-4B6D-9F0F-F88A42814D30}">
      <dsp:nvSpPr>
        <dsp:cNvPr id="0" name=""/>
        <dsp:cNvSpPr/>
      </dsp:nvSpPr>
      <dsp:spPr>
        <a:xfrm>
          <a:off x="5455086" y="1691625"/>
          <a:ext cx="573762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573762" y="138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27623" y="1691168"/>
        <a:ext cx="28688" cy="28688"/>
      </dsp:txXfrm>
    </dsp:sp>
    <dsp:sp modelId="{73470EBA-DDF8-48E1-A6FB-EA0B6E7894B4}">
      <dsp:nvSpPr>
        <dsp:cNvPr id="0" name=""/>
        <dsp:cNvSpPr/>
      </dsp:nvSpPr>
      <dsp:spPr>
        <a:xfrm>
          <a:off x="6028848" y="1346911"/>
          <a:ext cx="1434405" cy="717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greater than 1 cm </a:t>
          </a:r>
        </a:p>
      </dsp:txBody>
      <dsp:txXfrm>
        <a:off x="6028848" y="1346911"/>
        <a:ext cx="1434405" cy="717202"/>
      </dsp:txXfrm>
    </dsp:sp>
    <dsp:sp modelId="{48EAE051-170B-45BA-8F52-5B7A6E313D69}">
      <dsp:nvSpPr>
        <dsp:cNvPr id="0" name=""/>
        <dsp:cNvSpPr/>
      </dsp:nvSpPr>
      <dsp:spPr>
        <a:xfrm rot="2142401">
          <a:off x="3380504" y="2310213"/>
          <a:ext cx="706590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706590" y="138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3716135" y="2306435"/>
        <a:ext cx="35329" cy="35329"/>
      </dsp:txXfrm>
    </dsp:sp>
    <dsp:sp modelId="{A94F5907-C82E-4B71-9FCC-63B86A41F2CF}">
      <dsp:nvSpPr>
        <dsp:cNvPr id="0" name=""/>
        <dsp:cNvSpPr/>
      </dsp:nvSpPr>
      <dsp:spPr>
        <a:xfrm>
          <a:off x="4020681" y="2171694"/>
          <a:ext cx="1434405" cy="717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garment</a:t>
          </a:r>
          <a:endParaRPr kumimoji="0" lang="en-US" sz="2200" b="0" i="0" u="none" strike="noStrike" kern="1200" cap="none" normalizeH="0" baseline="0" dirty="0" smtClean="0">
            <a:ln/>
            <a:effectLst/>
            <a:latin typeface="Arial" panose="020B0604020202020204" pitchFamily="34" charset="0"/>
          </a:endParaRPr>
        </a:p>
      </dsp:txBody>
      <dsp:txXfrm>
        <a:off x="4020681" y="2171694"/>
        <a:ext cx="1434405" cy="717202"/>
      </dsp:txXfrm>
    </dsp:sp>
    <dsp:sp modelId="{3797AF18-227C-45B6-99BA-B16629E12A29}">
      <dsp:nvSpPr>
        <dsp:cNvPr id="0" name=""/>
        <dsp:cNvSpPr/>
      </dsp:nvSpPr>
      <dsp:spPr>
        <a:xfrm>
          <a:off x="5455086" y="2516409"/>
          <a:ext cx="573762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573762" y="138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27623" y="2515951"/>
        <a:ext cx="28688" cy="28688"/>
      </dsp:txXfrm>
    </dsp:sp>
    <dsp:sp modelId="{285A04E9-04D6-4BFE-BC82-F9246B5433B3}">
      <dsp:nvSpPr>
        <dsp:cNvPr id="0" name=""/>
        <dsp:cNvSpPr/>
      </dsp:nvSpPr>
      <dsp:spPr>
        <a:xfrm>
          <a:off x="6028848" y="2171694"/>
          <a:ext cx="1434405" cy="717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Greater than 10 cm </a:t>
          </a:r>
        </a:p>
      </dsp:txBody>
      <dsp:txXfrm>
        <a:off x="6028848" y="2171694"/>
        <a:ext cx="1434405" cy="717202"/>
      </dsp:txXfrm>
    </dsp:sp>
    <dsp:sp modelId="{AE638BB5-80BC-4FE0-8F67-D90FD3D2FF92}">
      <dsp:nvSpPr>
        <dsp:cNvPr id="0" name=""/>
        <dsp:cNvSpPr/>
      </dsp:nvSpPr>
      <dsp:spPr>
        <a:xfrm rot="2142401">
          <a:off x="1372337" y="2722604"/>
          <a:ext cx="706590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706590" y="13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1707967" y="2718826"/>
        <a:ext cx="35329" cy="35329"/>
      </dsp:txXfrm>
    </dsp:sp>
    <dsp:sp modelId="{22DDA583-93BB-44EF-9AE3-483D6AC121FD}">
      <dsp:nvSpPr>
        <dsp:cNvPr id="0" name=""/>
        <dsp:cNvSpPr/>
      </dsp:nvSpPr>
      <dsp:spPr>
        <a:xfrm>
          <a:off x="2012513" y="2584085"/>
          <a:ext cx="1434405" cy="717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acquired</a:t>
          </a:r>
          <a:endParaRPr kumimoji="0" lang="en-US" sz="2200" b="0" i="0" u="none" strike="noStrike" kern="1200" cap="none" normalizeH="0" baseline="0" dirty="0" smtClean="0">
            <a:ln/>
            <a:effectLst/>
            <a:latin typeface="Arial" panose="020B0604020202020204" pitchFamily="34" charset="0"/>
          </a:endParaRPr>
        </a:p>
      </dsp:txBody>
      <dsp:txXfrm>
        <a:off x="2012513" y="2584085"/>
        <a:ext cx="1434405" cy="717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92CEC-351A-4065-9CD0-D56F4276055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EA44E-3D19-498C-A57A-665DFBC30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BDDDD-0835-4C0D-AE0E-BEABEE617F4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E5DE7-D9AC-4CC6-A2A4-B722AFA30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C1A10-1FE2-4C5D-99C7-DBE8BFA13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1A22A-DCFE-4CFB-8D84-E1895961A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2881-30C0-4E2A-9B13-2295BD6B8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17F5D-7339-4323-80E0-1143B9ED7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78B5C-0A50-4915-B158-B3C82AF1C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E9156-87F2-4D3C-B599-6488F3A39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B5791-2E9B-48F6-A201-1E203D23C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BC0D3-227C-4A48-8FD0-0E20D478E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D8F9-5EA5-47E5-B6D3-FBEC49BC8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724EF-4A1B-456F-A4C7-7E59C3064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BA11AC-270B-4781-8729-B9DF9F14E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keupsfx.co.uk/products/davysil/davysil_images/birth_mark_02_big.jpg" TargetMode="External"/><Relationship Id="rId3" Type="http://schemas.openxmlformats.org/officeDocument/2006/relationships/hyperlink" Target="http://reason.com/assets/mc/_ATTIC/Image/riggs/tattoo.png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in/imgres?imgurl=http://3.bp.blogspot.com/_mmBw3uzPnJI/Sjo8eYQlssI/AAAAAAAAorM/PHSI2SMW1bg/s400/star_tattoos_05.jpg&amp;imgrefurl=http://damncoolpics.blogspot.com/2009/06/star-tattoos-gone-wrong.html&amp;usg=__19InLk-nQcLycsU09MCQWRUa0aE=&amp;h=400&amp;w=278&amp;sz=26&amp;hl=en&amp;start=68&amp;um=1&amp;itbs=1&amp;tbnid=ASzPTsn7gsKEWM:&amp;tbnh=124&amp;tbnw=86&amp;prev=/images?q=heroin+tattoo&amp;start=60&amp;um=1&amp;hl=en&amp;sa=N&amp;rlz=1T4PCTA_enIN284IN284&amp;ndsp=20&amp;tbs=isch:1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oogle.co.in/imgres?imgurl=http://bryanking.net/wp-content/uploads/2008/12/hemangioma.jpg&amp;imgrefurl=http://bryanking.net/hemangioma/&amp;usg=__3a-DeKoUSGewQkHZHEUb3C6ykAs=&amp;h=361&amp;w=350&amp;sz=88&amp;hl=en&amp;start=6&amp;um=1&amp;itbs=1&amp;tbnid=GN9nC2GVcbxu_M:&amp;tbnh=121&amp;tbnw=117&amp;prev=/images?q=birth+marks&amp;um=1&amp;hl=en&amp;rlz=1T4PCTA_enIN284IN284&amp;tbs=isch:1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www.yorku.ca/lel/melanin.jpg&amp;imgrefurl=http://www.yorku.ca/lel/&amp;usg=__l5ewQBQQ170kxeQJeBoJLFmQF6w=&amp;h=402&amp;w=600&amp;sz=161&amp;hl=en&amp;start=8&amp;itbs=1&amp;tbnid=-0oCELXbu5j2GM:&amp;tbnh=90&amp;tbnw=135&amp;prev=/images?q=melanin&amp;hl=en&amp;gbv=2&amp;tbs=isch: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://images.google.co.in/imgres?imgurl=http://www.mdconsult.com/das/pdxmd/media/0302/7030223/large.jpg&amp;imgrefurl=http://www.mdconsult.com/das/pdxmd/body/0/%0a?type=med&amp;eid=9-u1.0-_1_mt_1014902&amp;assetEid=9-u1.0-_1_media_7030223&amp;h=431&amp;w=600&amp;sz=57&amp;hl=en&amp;start=34&amp;um=1&amp;tbnid=yPLglSi4fVV8iM:&amp;tbnh=97&amp;tbnw=135&amp;prev=/images?q=vitiligo+images&amp;start=20&amp;ndsp=20&amp;um=1&amp;hl=en&amp;sa=N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images.google.co.in/imgres?imgurl=http://img165.imageshack.us/img165/656/vitiligo4nn9.jpg&amp;imgrefurl=http://floacist.wordpress.com/2007/07/01/vitiligo-other-patients-2/&amp;h=480&amp;w=640&amp;sz=43&amp;hl=en&amp;start=16&amp;um=1&amp;tbnid=ea25gU2HyThFkM:&amp;tbnh=103&amp;tbnw=137&amp;prev=/images?q=vitiligo+images&amp;um=1&amp;hl=en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://www.google.co.in/imgres?imgurl=http://bp1.blogger.com/_D8X9hATEJWI/RpMGfFjcXVI/AAAAAAAABbs/0XG02g3xcuc/s400/Facial_Nevus&amp;imgrefurl=http://rlbatesmd.blogspot.com/2010/05/reprise-pigmented-birthmarks.html&amp;usg=__I-blxhpNGH2nh4sSy1bEpRZap34=&amp;h=200&amp;w=230&amp;sz=46&amp;hl=en&amp;start=13&amp;um=1&amp;itbs=1&amp;tbnid=_iu4usQRn24c7M:&amp;tbnh=94&amp;tbnw=108&amp;prev=/images?q=birth+marks&amp;um=1&amp;hl=en&amp;rlz=1T4PCTA_enIN284IN284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in/imgres?imgurl=http://bryanking.net/wp-content/uploads/2008/12/hemangioma.jpg&amp;imgrefurl=http://bryanking.net/hemangioma/&amp;usg=__3a-DeKoUSGewQkHZHEUb3C6ykAs=&amp;h=361&amp;w=350&amp;sz=88&amp;hl=en&amp;start=6&amp;um=1&amp;itbs=1&amp;tbnid=GN9nC2GVcbxu_M:&amp;tbnh=121&amp;tbnw=117&amp;prev=/images?q=birth+marks&amp;um=1&amp;hl=en&amp;rlz=1T4PCTA_enIN284IN284&amp;tbs=isch: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achealth.com.au/Portals/MMS/DSC_006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vc4.lv/data/adas1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google.co.in/imgres?imgurl=http://www.ourhealth.com.au/uploaded_images/freckles-closeup-730179.jpg&amp;imgrefurl=http://www.ourhealth.com.au/2006/11/causes-symptoms-treatment-of-freckles.html&amp;h=400&amp;w=530&amp;sz=38&amp;hl=en&amp;start=14&amp;usg=__0ZBzzD1fVqp8O1Voh6Yux-yijZ0=&amp;tbnid=CFSVonjAt2NTVM:&amp;tbnh=100&amp;tbnw=132&amp;prev=/images?q=freckles&amp;gbv=2&amp;hl=en&amp;sa=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n/imgres?imgurl=http://blogs.cornell.edu/jenna/files/2009/03/freckles.jpg&amp;imgrefurl=http://blogs.cornell.edu/jenna/2007/02/18/the-cornell-campaign-for-real-beauty/&amp;usg=__02rTsZp_FFk_mG5HdKYZ4xLJfb8=&amp;h=762&amp;w=560&amp;sz=57&amp;hl=en&amp;start=1&amp;sig2=q8DSahGKQjp-C2O28HhLJg&amp;itbs=1&amp;tbnid=FuSG4yixl5suLM:&amp;tbnh=142&amp;tbnw=104&amp;prev=/images?q=freckles&amp;hl=en&amp;gbv=2&amp;tbs=isch:1&amp;ei=y1wQTO_hDZGxrAf32-C4BA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o.in/imgres?imgurl=http://fc76.deviantart.com/fs25/f/2008/036/b/0/A_Canvas_of_Freckles_XxX_by_Pretty_As_A_Picture.jpg&amp;imgrefurl=http://www.mengsquare.blogspot.com/&amp;usg=__Zu3VvfSjQgUi19hdNzoUFkcGQUI=&amp;h=2832&amp;w=2130&amp;sz=447&amp;hl=en&amp;start=7&amp;sig2=VxiW6IN21nomrT-iTxPAOQ&amp;itbs=1&amp;tbnid=plmEiAWWr0GJBM:&amp;tbnh=150&amp;tbnw=113&amp;prev=/images?q=freckles&amp;hl=en&amp;gbv=2&amp;tbs=isch:1&amp;ei=y1wQTO_hDZGxrAf32-C4B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.in/imgres?imgurl=http://www.ourhealth.com.au/uploaded_images/freckles-closeup-730179.jpg&amp;imgrefurl=http://www.ourhealth.com.au/2006/11/causes-symptoms-treatment-of-freckles.html&amp;h=400&amp;w=530&amp;sz=38&amp;hl=en&amp;start=14&amp;usg=__0ZBzzD1fVqp8O1Voh6Yux-yijZ0=&amp;tbnid=CFSVonjAt2NTVM:&amp;tbnh=100&amp;tbnw=132&amp;prev=/images?q=freckles&amp;gbv=2&amp;hl=en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.in/imgres?imgurl=http://fc76.deviantart.com/fs25/f/2008/036/b/0/A_Canvas_of_Freckles_XxX_by_Pretty_As_A_Picture.jpg&amp;imgrefurl=http://www.mengsquare.blogspot.com/&amp;usg=__Zu3VvfSjQgUi19hdNzoUFkcGQUI=&amp;h=2832&amp;w=2130&amp;sz=447&amp;hl=en&amp;start=7&amp;sig2=VxiW6IN21nomrT-iTxPAOQ&amp;itbs=1&amp;tbnid=plmEiAWWr0GJBM:&amp;tbnh=150&amp;tbnw=113&amp;prev=/images?q=freckles&amp;hl=en&amp;gbv=2&amp;tbs=isch:1&amp;ei=y1wQTO_hDZGxrAf32-C4B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n/imgres?imgurl=http://course.jnu.edu.cn/yxy/eruption/monthtalk/0801/University%20of%20Washington%20School%20of%20Dentistry%20-%20Community%20Service_files/Figure_1.jpg&amp;imgrefurl=http://course.jnu.edu.cn/yxy/eruption/monthtalk/0801/University%20of%20Washington%20School%20of%20Dentistry%20-%20Community%20Service.htm&amp;usg=__i3D4mrZQfc9E_x_aQi0VGP9lDnk=&amp;h=3621&amp;w=5384&amp;sz=3277&amp;hl=en&amp;start=18&amp;sig2=dyXD6gGjpQTYyWu5UuTpAg&amp;itbs=1&amp;tbnid=m8CUfmYyzVSl2M:&amp;tbnh=101&amp;tbnw=150&amp;prev=/images?q=oral+melanotic+macule&amp;hl=en&amp;gbv=2&amp;tbs=isch:1&amp;ei=2V4QTOIzx6msB4mivbwE" TargetMode="External"/><Relationship Id="rId3" Type="http://schemas.openxmlformats.org/officeDocument/2006/relationships/hyperlink" Target="http://www.visualdxhealth.com/images/dx/webAdult/oralMelanoticMacule_38901_lg.jpg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skinsight.com/images/dx/webAdult/oralMelanoticMacule_38895_med.jpg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nsight.com/images/dx/webAdult/oralMelanoticMacule_38895_med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.com/derm/images/Large/16931693intraorallesion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google.co.in/imgres?imgurl=http://www.dermis.net/bilder/CD154/550px/img0015.jpg&amp;imgrefurl=http://www.dermis.net/dermisroot/en/21222/image.htm&amp;usg=__A2bEj2YFlusa1sHL4_biymIW1aY=&amp;h=498&amp;w=550&amp;sz=37&amp;hl=en&amp;start=10&amp;sig2=uXxlMh_FIYOFITnzFx96Og&amp;itbs=1&amp;tbnid=oFAqTauaNFMU1M:&amp;tbnh=120&amp;tbnw=133&amp;prev=/images?q=junctional+nevi&amp;hl=en&amp;gbv=2&amp;tbs=isch:1&amp;ei=6mUQTJj1FYW2rAee88m3BA" TargetMode="External"/><Relationship Id="rId7" Type="http://schemas.openxmlformats.org/officeDocument/2006/relationships/hyperlink" Target="http://www.google.co.in/imgres?imgurl=http://img.medscape.com/pi/emed/ckb/dermatology/1048885-1078143-3387tn.jpg&amp;imgrefurl=http://emedicine.medscape.com/article/1078143-overview&amp;usg=__mWo9d6ZGJRJCcrQ4rXRR9whA0pk=&amp;h=133&amp;w=200&amp;sz=6&amp;hl=en&amp;start=12&amp;sig2=lw8a2mnDzgyArfIlc1OHmQ&amp;itbs=1&amp;tbnid=6_9gvM1XBtBBxM:&amp;tbnh=69&amp;tbnw=104&amp;prev=/images?q=intramucosal+nevi&amp;hl=en&amp;gbv=2&amp;tbs=isch:1&amp;ei=w2YQTPTCB8e6rAfyzcCyBA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.in/imgres?imgurl=http://images.pennnet.com/articles/rdh/thm/th_323802.jpg&amp;imgrefurl=http://www.dentistryiq.com/index/display/article-display/366848/articles/rdh/volume-29/issue-7/columns/oral-exams/the-blue-nevus.html&amp;usg=__inAnj3DNRmBKIJJytECcadMzpR8=&amp;h=200&amp;w=250&amp;sz=4&amp;hl=en&amp;start=11&amp;sig2=TAscxlVP1IhQ3RRUvjJbaQ&amp;itbs=1&amp;tbnid=KX3P7HRra7L4SM:&amp;tbnh=89&amp;tbnw=111&amp;prev=/images?q=intramucosal+nevi&amp;hl=en&amp;gbv=2&amp;tbs=isch:1&amp;ei=w2YQTPTCB8e6rAfyzcCyBA" TargetMode="Externa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img.medscape.com/pi/emed/ckb/dermatology/1048885-1078833-2277.jpg&amp;imgrefurl=http://emedicine.medscape.com/article/1078833-media&amp;usg=__TA4C0fXmCuAI4NKsar29P394Efs=&amp;h=711&amp;w=1009&amp;sz=83&amp;hl=en&amp;start=8&amp;sig2=Hzk-WWs5mYr3TU_KUAC6DA&amp;um=1&amp;itbs=1&amp;tbnid=otleaaNi1BCKwM:&amp;tbnh=106&amp;tbnw=150&amp;prev=/images?q=oral+melanomas&amp;um=1&amp;hl=en&amp;rlz=1T4PCTA_enIN284IN284&amp;tbs=isch:1&amp;ei=VXsQTNWkDoSyrAfntsXBB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www.google.co.in/imgres?imgurl=http://dermatology.cdlib.org/141/case_presentations/oralmm/1.jpg&amp;imgrefurl=http://dermatology.cdlib.org/141/case_presentations/oralmm/atunes.html&amp;usg=__zokhALiiqWAxs95wH_cwoYWQXG0=&amp;h=757&amp;w=1200&amp;sz=1015&amp;hl=en&amp;start=1&amp;sig2=YSd3owcuxZ7RnuiI5i23XA&amp;um=1&amp;itbs=1&amp;tbnid=sJ1EgBDRIvTHOM:&amp;tbnh=95&amp;tbnw=150&amp;prev=/images?q=oral+melanomas&amp;um=1&amp;hl=en&amp;rlz=1T4PCTA_enIN284IN284&amp;tbs=isch:1&amp;ei=VXsQTNWkDoSyrAfntsXBBA" TargetMode="External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2.bp.blogspot.com/_iTwpjOELp_0/SQcrg4-hCYI/AAAAAAAABJE/O_wE5mnZ7l4/s400/coffee-art-01.jpg&amp;imgrefurl=http://cutestwallpapers.blogspot.com/2008/10/coffee-art.html&amp;usg=__vSYaY0DpHAU9nKEPYgDfQIvdFbw=&amp;h=300&amp;w=400&amp;sz=22&amp;hl=en&amp;start=18&amp;sig2=hOXePE5oWrva6HMwfA5ZIg&amp;itbs=1&amp;tbnid=iOZ3z_35V8dUFM:&amp;tbnh=93&amp;tbnw=124&amp;prev=/images?q=coffee+arts&amp;hl=en&amp;gbv=2&amp;tbs=isch:1&amp;ei=4roRTPzaDoi8rAfzpOi7BA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hyperlink" Target="http://www.google.co.in/imgres?imgurl=http://www.science.room.net/geneticdisordersimages/Neurofibromotosis/cafe%20au%20Lait%20spots%20neuofib.jpg&amp;imgrefurl=http://www.science.room.net/geneticdisordersimages/Neurofibromotosis/&amp;usg=__ED0QCYOgLx3bWWqFeLRg-8eLEk4=&amp;h=347&amp;w=539&amp;sz=65&amp;hl=en&amp;start=5&amp;sig2=1ibB8LZrn2-qErCNGeCsrA&amp;itbs=1&amp;tbnid=lMvvusizSRr72M:&amp;tbnh=85&amp;tbnw=132&amp;prev=/images?q=cafe+au+lait&amp;hl=en&amp;gbv=2&amp;tbs=isch:1&amp;ei=ILsRTJbcGdGprAe_rZj0Aw" TargetMode="External"/><Relationship Id="rId4" Type="http://schemas.openxmlformats.org/officeDocument/2006/relationships/image" Target="../media/image5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health.com.au/Portals/MMS/DSC_0062.jpg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www.hopkins-arthritis.org/physician-corner/cme/rheumatology-rounds/images/rounds8/slide8.jpg&amp;imgrefurl=http://www.hopkins-arthritis.org/physician-corner/cme/rheumatology-rounds/thrombocytopenia_rheumrounds8.html&amp;usg=__3qT5H8Ddh8Ve8wMPc35ZTlVv_9g=&amp;h=280&amp;w=350&amp;sz=34&amp;hl=en&amp;start=18&amp;sig2=brX2_ulUnienfYWy1OqH8g&amp;itbs=1&amp;tbnid=nNCWvc57dtezwM:&amp;tbnh=96&amp;tbnw=120&amp;prev=/images?q=ecchymosis&amp;hl=en&amp;gbv=2&amp;tbs=isch:1&amp;ei=77kRTOa8Doa3rAef5Zm1BA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www.lib.uiowa.edu/hardin/md/pictures22/cdc/PHIL_3184_lores.jpg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6172200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Pigmented lesions of oral mucosa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7010400" cy="10668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7700" b="1" dirty="0" smtClean="0">
                <a:solidFill>
                  <a:schemeClr val="tx1"/>
                </a:solidFill>
                <a:latin typeface="Brush Script MT" pitchFamily="66" charset="0"/>
              </a:rPr>
              <a:t>                               </a:t>
            </a:r>
          </a:p>
          <a:p>
            <a:r>
              <a:rPr lang="en-US" sz="32000" b="1" dirty="0" smtClean="0">
                <a:solidFill>
                  <a:schemeClr val="tx1"/>
                </a:solidFill>
                <a:latin typeface="Brush Script MT" pitchFamily="66" charset="0"/>
              </a:rPr>
              <a:t>               </a:t>
            </a:r>
            <a:endParaRPr lang="en-US" sz="320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5DE7-D9AC-4CC6-A2A4-B722AFA30DE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65892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1701">
            <a:off x="6705600" y="1066800"/>
            <a:ext cx="2143126" cy="2286000"/>
          </a:xfrm>
          <a:prstGeom prst="rect">
            <a:avLst/>
          </a:prstGeom>
          <a:noFill/>
        </p:spPr>
      </p:pic>
      <p:pic>
        <p:nvPicPr>
          <p:cNvPr id="165894" name="Picture 6" descr="http://media.avclub.com/images/articles/article/28977/chris_farley_tattoo_small_jpg_595x325_crop_upscale_q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53815">
            <a:off x="2590800" y="4587875"/>
            <a:ext cx="4156075" cy="2270125"/>
          </a:xfrm>
          <a:prstGeom prst="rect">
            <a:avLst/>
          </a:prstGeom>
          <a:noFill/>
        </p:spPr>
      </p:pic>
      <p:pic>
        <p:nvPicPr>
          <p:cNvPr id="165896" name="Picture 8" descr="http://t3.gstatic.com/images?q=tbn:ASzPTsn7gsKEWM:http://3.bp.blogspot.com/_mmBw3uzPnJI/Sjo8eYQlssI/AAAAAAAAorM/PHSI2SMW1bg/s400/star_tattoos_0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79495">
            <a:off x="7029450" y="3809112"/>
            <a:ext cx="2114550" cy="3048888"/>
          </a:xfrm>
          <a:prstGeom prst="rect">
            <a:avLst/>
          </a:prstGeom>
          <a:noFill/>
        </p:spPr>
      </p:pic>
      <p:pic>
        <p:nvPicPr>
          <p:cNvPr id="165898" name="Picture 10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548363">
            <a:off x="309358" y="4119767"/>
            <a:ext cx="2428873" cy="2428876"/>
          </a:xfrm>
          <a:prstGeom prst="rect">
            <a:avLst/>
          </a:prstGeom>
          <a:noFill/>
        </p:spPr>
      </p:pic>
      <p:pic>
        <p:nvPicPr>
          <p:cNvPr id="165900" name="Picture 12" descr="http://t3.gstatic.com/images?q=tbn:GN9nC2GVcbxu_M:http://bryanking.net/wp-content/uploads/2008/12/hemangiom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350685">
            <a:off x="5274160" y="3065694"/>
            <a:ext cx="1977502" cy="2045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10600" cy="4114800"/>
          </a:xfrm>
        </p:spPr>
        <p:txBody>
          <a:bodyPr/>
          <a:lstStyle/>
          <a:p>
            <a:pPr algn="ctr">
              <a:lnSpc>
                <a:spcPct val="180000"/>
              </a:lnSpc>
              <a:buNone/>
            </a:pPr>
            <a:r>
              <a:rPr lang="en-US" sz="2800" dirty="0" smtClean="0"/>
              <a:t>Phenyl </a:t>
            </a:r>
            <a:r>
              <a:rPr lang="en-US" sz="2800" dirty="0" err="1" smtClean="0"/>
              <a:t>alanine</a:t>
            </a:r>
            <a:r>
              <a:rPr lang="en-US" sz="2800" dirty="0" smtClean="0"/>
              <a:t>( Phenyl </a:t>
            </a:r>
            <a:r>
              <a:rPr lang="en-US" sz="2800" dirty="0" err="1" smtClean="0"/>
              <a:t>alanine</a:t>
            </a:r>
            <a:r>
              <a:rPr lang="en-US" sz="2800" dirty="0" smtClean="0"/>
              <a:t> </a:t>
            </a:r>
            <a:r>
              <a:rPr lang="en-US" sz="2800" dirty="0" err="1" smtClean="0"/>
              <a:t>hydroxylase</a:t>
            </a:r>
            <a:r>
              <a:rPr lang="en-US" sz="2800" dirty="0" smtClean="0"/>
              <a:t>)</a:t>
            </a:r>
          </a:p>
          <a:p>
            <a:pPr algn="ctr">
              <a:lnSpc>
                <a:spcPct val="180000"/>
              </a:lnSpc>
              <a:buNone/>
            </a:pPr>
            <a:r>
              <a:rPr lang="en-US" sz="2800" dirty="0" smtClean="0"/>
              <a:t>Tyrosine (</a:t>
            </a:r>
            <a:r>
              <a:rPr lang="en-US" sz="2800" dirty="0" err="1" smtClean="0"/>
              <a:t>tyrosinase</a:t>
            </a:r>
            <a:r>
              <a:rPr lang="en-US" sz="2800" dirty="0" smtClean="0"/>
              <a:t> Cu containing)/vitamin C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DOPA </a:t>
            </a:r>
          </a:p>
          <a:p>
            <a:pPr algn="ctr"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dihydroxy</a:t>
            </a:r>
            <a:r>
              <a:rPr lang="en-US" sz="2800" dirty="0" smtClean="0"/>
              <a:t> phenyl </a:t>
            </a:r>
            <a:r>
              <a:rPr lang="en-US" sz="2800" dirty="0" err="1" smtClean="0"/>
              <a:t>alanine</a:t>
            </a:r>
            <a:r>
              <a:rPr lang="en-US" sz="2800" dirty="0" smtClean="0"/>
              <a:t>)</a:t>
            </a:r>
          </a:p>
          <a:p>
            <a:pPr algn="ctr">
              <a:lnSpc>
                <a:spcPct val="180000"/>
              </a:lnSpc>
              <a:buNone/>
            </a:pPr>
            <a:r>
              <a:rPr lang="en-US" sz="2800" dirty="0" err="1" smtClean="0"/>
              <a:t>Dopaquinone</a:t>
            </a:r>
            <a:endParaRPr lang="en-US" sz="2800" dirty="0" smtClean="0"/>
          </a:p>
          <a:p>
            <a:pPr algn="ctr">
              <a:lnSpc>
                <a:spcPct val="180000"/>
              </a:lnSpc>
              <a:buNone/>
            </a:pPr>
            <a:r>
              <a:rPr lang="en-US" sz="2800" dirty="0" err="1" smtClean="0"/>
              <a:t>Dihydroxy</a:t>
            </a:r>
            <a:r>
              <a:rPr lang="en-US" sz="2800" dirty="0" smtClean="0"/>
              <a:t> </a:t>
            </a:r>
            <a:r>
              <a:rPr lang="en-US" sz="2800" dirty="0" err="1" smtClean="0"/>
              <a:t>indole</a:t>
            </a:r>
            <a:r>
              <a:rPr lang="en-US" sz="2800" dirty="0" smtClean="0"/>
              <a:t> (Polymerization)</a:t>
            </a:r>
          </a:p>
          <a:p>
            <a:pPr algn="ctr">
              <a:lnSpc>
                <a:spcPct val="180000"/>
              </a:lnSpc>
              <a:buNone/>
            </a:pPr>
            <a:r>
              <a:rPr lang="en-US" sz="2800" dirty="0" smtClean="0"/>
              <a:t>Melanin 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114800" y="1980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115594" y="2818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076700" y="4456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076700" y="5218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076700" y="5981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Exogenous Pigmentation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Amalgam Tattoo</a:t>
            </a:r>
          </a:p>
          <a:p>
            <a:r>
              <a:rPr lang="en-US" sz="2800" dirty="0" smtClean="0"/>
              <a:t>Graphite Tattoos</a:t>
            </a:r>
          </a:p>
          <a:p>
            <a:r>
              <a:rPr lang="en-US" sz="2800" dirty="0" smtClean="0"/>
              <a:t>Ornamental Tattoos</a:t>
            </a:r>
          </a:p>
          <a:p>
            <a:r>
              <a:rPr lang="en-US" sz="2800" dirty="0" smtClean="0"/>
              <a:t>Medicinal Metal-Induced Pigmentation</a:t>
            </a:r>
          </a:p>
          <a:p>
            <a:r>
              <a:rPr lang="en-US" sz="2800" dirty="0" smtClean="0"/>
              <a:t>Heavy-Metal Pigmentation</a:t>
            </a:r>
          </a:p>
          <a:p>
            <a:r>
              <a:rPr lang="en-US" sz="2800" dirty="0" smtClean="0"/>
              <a:t>Drug-Induced Pigmentation</a:t>
            </a:r>
          </a:p>
          <a:p>
            <a:r>
              <a:rPr lang="en-US" sz="2800" dirty="0" smtClean="0"/>
              <a:t>Hairy Tongue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4000" b="1" dirty="0" smtClean="0">
                <a:solidFill>
                  <a:srgbClr val="FF9900"/>
                </a:solidFill>
              </a:rPr>
              <a:t>        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381000"/>
            <a:ext cx="7848600" cy="671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Amalgam Tattoo / Focal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argyrosis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common source of focal pigmentation in the oral mucosa</a:t>
            </a:r>
            <a:r>
              <a:rPr lang="en-US" dirty="0" smtClean="0">
                <a:cs typeface="Times New Roman" pitchFamily="18" charset="0"/>
              </a:rPr>
              <a:t> seen in the vicinity of teeth with amalgam restorations.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Lesions are typically small, asymptomatic macular &amp; bluish gray or black in color seen on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mucosa,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the palate.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60"/>
          <p:cNvPicPr>
            <a:picLocks noChangeAspect="1" noChangeArrowheads="1"/>
          </p:cNvPicPr>
          <p:nvPr/>
        </p:nvPicPr>
        <p:blipFill>
          <a:blip r:embed="rId3" cstate="print"/>
          <a:srcRect l="1724" b="9948"/>
          <a:stretch>
            <a:fillRect/>
          </a:stretch>
        </p:blipFill>
        <p:spPr bwMode="auto">
          <a:xfrm>
            <a:off x="2133600" y="2209800"/>
            <a:ext cx="4343400" cy="275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amalgam particles are large, can be seen in intraoral radiographs as fine radiopaque granules.</a:t>
            </a:r>
          </a:p>
          <a:p>
            <a:pPr>
              <a:spcBef>
                <a:spcPct val="5000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Differential diagnosis: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Melanotic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macule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-nevus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-melanoma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GRAPHITE TATTOOS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Accidental injury with a graphite pencil.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Common site: Anterior palate of young children.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Appears as irregular gray to black macule.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biopsy should be performed to exclude the possibility of melanoma.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5" name="Picture 4" descr="nitin 182"/>
          <p:cNvPicPr>
            <a:picLocks noChangeAspect="1" noChangeArrowheads="1"/>
          </p:cNvPicPr>
          <p:nvPr/>
        </p:nvPicPr>
        <p:blipFill>
          <a:blip r:embed="rId2" cstate="print"/>
          <a:srcRect l="36165" t="14195" r="1170" b="18535"/>
          <a:stretch>
            <a:fillRect/>
          </a:stretch>
        </p:blipFill>
        <p:spPr bwMode="auto">
          <a:xfrm>
            <a:off x="2895600" y="3983131"/>
            <a:ext cx="2895600" cy="188426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Hairy  tongue 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0960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 relatively common condition of unknown etiology.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 Involves the dorsum, particularly the middle and posterior one-third.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The papillae are elongated, sometimes markedly so, and have the appearance of hairs.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The </a:t>
            </a:r>
            <a:r>
              <a:rPr lang="en-US" sz="2000" dirty="0" err="1" smtClean="0"/>
              <a:t>hyperplastic</a:t>
            </a:r>
            <a:r>
              <a:rPr lang="en-US" sz="2000" dirty="0" smtClean="0"/>
              <a:t> papillae then become pigmented by the colonization of </a:t>
            </a:r>
            <a:r>
              <a:rPr lang="en-US" sz="2000" dirty="0" err="1" smtClean="0"/>
              <a:t>chromogenic</a:t>
            </a:r>
            <a:r>
              <a:rPr lang="en-US" sz="2000" dirty="0" smtClean="0"/>
              <a:t> bacteria, which can impart a variety of colors ranging from green to brown to black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Various foods, particularly coffee and tea, probably contribute to the diffuse coloration.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5" name="Picture 4" descr="tongu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438400" cy="16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7" descr="nitin 272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2478" t="3419" r="56863" b="13402"/>
          <a:stretch>
            <a:fillRect/>
          </a:stretch>
        </p:blipFill>
        <p:spPr bwMode="auto">
          <a:xfrm>
            <a:off x="6553200" y="3449085"/>
            <a:ext cx="2057400" cy="287551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Medicinal metal induced.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114800"/>
          </a:xfrm>
        </p:spPr>
        <p:txBody>
          <a:bodyPr/>
          <a:lstStyle/>
          <a:p>
            <a:r>
              <a:rPr lang="en-US" sz="2400" dirty="0" smtClean="0"/>
              <a:t>Silver- blue gray -Argyria</a:t>
            </a:r>
          </a:p>
          <a:p>
            <a:r>
              <a:rPr lang="en-US" sz="2400" dirty="0" smtClean="0"/>
              <a:t>Gold (rheumatoid arthritis) - blue gray/ purple- </a:t>
            </a:r>
            <a:r>
              <a:rPr lang="en-US" sz="2400" dirty="0" err="1" smtClean="0"/>
              <a:t>Chrysiasis</a:t>
            </a:r>
            <a:r>
              <a:rPr lang="en-US" sz="2400" dirty="0" smtClean="0"/>
              <a:t>. Oral </a:t>
            </a:r>
            <a:r>
              <a:rPr lang="en-US" sz="2400" dirty="0" err="1" smtClean="0"/>
              <a:t>lichenoid</a:t>
            </a:r>
            <a:r>
              <a:rPr lang="en-US" sz="2400" dirty="0" smtClean="0"/>
              <a:t> eruptions. </a:t>
            </a:r>
          </a:p>
          <a:p>
            <a:pPr>
              <a:buNone/>
            </a:pPr>
            <a:r>
              <a:rPr lang="en-US" sz="2400" dirty="0" smtClean="0"/>
              <a:t>Topical </a:t>
            </a:r>
          </a:p>
          <a:p>
            <a:r>
              <a:rPr lang="en-US" sz="2400" dirty="0" smtClean="0"/>
              <a:t>Silver nitrate- recurrent apthous stomatitis.</a:t>
            </a:r>
          </a:p>
          <a:p>
            <a:r>
              <a:rPr lang="en-US" sz="2400" dirty="0" smtClean="0"/>
              <a:t>Zinc oxide- sun bloc creams.</a:t>
            </a:r>
          </a:p>
          <a:p>
            <a:pPr>
              <a:buNone/>
            </a:pPr>
            <a:r>
              <a:rPr lang="en-US" sz="2400" dirty="0" smtClean="0"/>
              <a:t>                                -Grey black focal pigmentation.</a:t>
            </a:r>
          </a:p>
          <a:p>
            <a:pPr>
              <a:buNone/>
            </a:pPr>
            <a:r>
              <a:rPr lang="en-US" sz="2400" dirty="0" smtClean="0"/>
              <a:t>Bismuth subsalicylate tablet(Antacid)- black pigmentation of tongue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AURIC STOMATITIS   (</a:t>
            </a:r>
            <a:r>
              <a:rPr lang="en-US" sz="3600" dirty="0" err="1" smtClean="0"/>
              <a:t>chrysiasis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114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1800" i="1" dirty="0" smtClean="0"/>
              <a:t>GOLD SALTS ARE USED IN THE TREATMENT </a:t>
            </a:r>
          </a:p>
          <a:p>
            <a:pPr lvl="1">
              <a:lnSpc>
                <a:spcPct val="160000"/>
              </a:lnSpc>
            </a:pPr>
            <a:r>
              <a:rPr lang="en-US" sz="1600" dirty="0" smtClean="0"/>
              <a:t>Rheumatoid arthritis</a:t>
            </a:r>
          </a:p>
          <a:p>
            <a:pPr lvl="1">
              <a:lnSpc>
                <a:spcPct val="160000"/>
              </a:lnSpc>
            </a:pPr>
            <a:r>
              <a:rPr lang="en-US" sz="1600" dirty="0" smtClean="0"/>
              <a:t>Lupus </a:t>
            </a:r>
            <a:r>
              <a:rPr lang="en-US" sz="1600" dirty="0" err="1" smtClean="0"/>
              <a:t>erytematosus</a:t>
            </a:r>
            <a:endParaRPr lang="en-US" sz="1600" dirty="0" smtClean="0"/>
          </a:p>
          <a:p>
            <a:pPr lvl="1">
              <a:lnSpc>
                <a:spcPct val="160000"/>
              </a:lnSpc>
            </a:pPr>
            <a:r>
              <a:rPr lang="en-US" sz="1600" dirty="0" smtClean="0"/>
              <a:t>Leprosy</a:t>
            </a:r>
          </a:p>
          <a:p>
            <a:pPr lvl="1">
              <a:lnSpc>
                <a:spcPct val="160000"/>
              </a:lnSpc>
            </a:pPr>
            <a:r>
              <a:rPr lang="en-US" sz="1600" dirty="0" smtClean="0"/>
              <a:t>Other dermatologic lesions</a:t>
            </a:r>
          </a:p>
          <a:p>
            <a:pPr lvl="1">
              <a:lnSpc>
                <a:spcPct val="140000"/>
              </a:lnSpc>
            </a:pPr>
            <a:r>
              <a:rPr lang="en-US" sz="1600" dirty="0" err="1" smtClean="0"/>
              <a:t>Purpura</a:t>
            </a:r>
            <a:r>
              <a:rPr lang="en-US" sz="1600" dirty="0" smtClean="0"/>
              <a:t> and malignant </a:t>
            </a:r>
            <a:r>
              <a:rPr lang="en-US" sz="1600" dirty="0" err="1" smtClean="0"/>
              <a:t>neutropenia</a:t>
            </a:r>
            <a:r>
              <a:rPr lang="en-US" sz="1600" dirty="0" smtClean="0"/>
              <a:t> </a:t>
            </a:r>
          </a:p>
          <a:p>
            <a:pPr lvl="1">
              <a:lnSpc>
                <a:spcPct val="140000"/>
              </a:lnSpc>
            </a:pPr>
            <a:r>
              <a:rPr lang="en-US" sz="1600" dirty="0" err="1" smtClean="0"/>
              <a:t>Vesiculation</a:t>
            </a:r>
            <a:r>
              <a:rPr lang="en-US" sz="1600" dirty="0" smtClean="0"/>
              <a:t> and ulcerations. </a:t>
            </a:r>
          </a:p>
          <a:p>
            <a:pPr lvl="1">
              <a:lnSpc>
                <a:spcPct val="140000"/>
              </a:lnSpc>
            </a:pPr>
            <a:r>
              <a:rPr lang="en-US" sz="1600" dirty="0" smtClean="0"/>
              <a:t>Dermatitis and </a:t>
            </a:r>
            <a:r>
              <a:rPr lang="en-US" sz="1600" dirty="0" err="1" smtClean="0"/>
              <a:t>stomatitis</a:t>
            </a:r>
            <a:r>
              <a:rPr lang="en-US" sz="1600" dirty="0" smtClean="0"/>
              <a:t>.</a:t>
            </a:r>
          </a:p>
          <a:p>
            <a:pPr>
              <a:lnSpc>
                <a:spcPct val="140000"/>
              </a:lnSpc>
              <a:buNone/>
            </a:pPr>
            <a:r>
              <a:rPr lang="en-US" sz="2000" b="1" i="1" dirty="0" smtClean="0"/>
              <a:t>TREATMENT 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Discontinue the drug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Mild alkaline mouth wash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poisoning (argyria)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60000"/>
              </a:lnSpc>
              <a:buClr>
                <a:srgbClr val="FF66CC"/>
              </a:buClr>
              <a:buSzPct val="120000"/>
            </a:pPr>
            <a:r>
              <a:rPr lang="en-US" sz="2000" dirty="0" smtClean="0"/>
              <a:t>Permanent discoloration of skin and mucous membrane resulting from local or systemic absorption of silver components</a:t>
            </a:r>
          </a:p>
          <a:p>
            <a:pPr>
              <a:lnSpc>
                <a:spcPct val="260000"/>
              </a:lnSpc>
              <a:buClr>
                <a:srgbClr val="FF66CC"/>
              </a:buClr>
              <a:buSzPct val="120000"/>
            </a:pPr>
            <a:r>
              <a:rPr lang="en-US" sz="2000" dirty="0" smtClean="0"/>
              <a:t>Bluish grey pigmentation is seen</a:t>
            </a:r>
          </a:p>
          <a:p>
            <a:pPr>
              <a:lnSpc>
                <a:spcPct val="260000"/>
              </a:lnSpc>
              <a:buClr>
                <a:srgbClr val="FF66CC"/>
              </a:buClr>
              <a:buSzPct val="120000"/>
            </a:pPr>
            <a:r>
              <a:rPr lang="en-US" sz="2000" dirty="0" smtClean="0"/>
              <a:t>Skin is slate grey , violet or cyanotic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107</a:t>
            </a:fld>
            <a:endParaRPr lang="en-US"/>
          </a:p>
        </p:txBody>
      </p:sp>
      <p:graphicFrame>
        <p:nvGraphicFramePr>
          <p:cNvPr id="70659" name="Object 2"/>
          <p:cNvGraphicFramePr>
            <a:graphicFrameLocks noChangeAspect="1"/>
          </p:cNvGraphicFramePr>
          <p:nvPr/>
        </p:nvGraphicFramePr>
        <p:xfrm>
          <a:off x="4800600" y="3642954"/>
          <a:ext cx="3886200" cy="2376846"/>
        </p:xfrm>
        <a:graphic>
          <a:graphicData uri="http://schemas.openxmlformats.org/presentationml/2006/ole">
            <p:oleObj spid="_x0000_s71682" name="Photo Editor Photo" r:id="rId3" imgW="1743318" imgH="10857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metal pigmentation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Lead, mercury, bismuth &amp; arsenic poisoning .</a:t>
            </a:r>
          </a:p>
          <a:p>
            <a:r>
              <a:rPr lang="en-US" sz="2400" dirty="0" smtClean="0"/>
              <a:t>These ingested metal salts tend to </a:t>
            </a:r>
            <a:r>
              <a:rPr lang="en-US" sz="2400" dirty="0" err="1" smtClean="0"/>
              <a:t>extravasate</a:t>
            </a:r>
            <a:r>
              <a:rPr lang="en-US" sz="2400" dirty="0" smtClean="0"/>
              <a:t> from vessels in areas of chronic inflammation.</a:t>
            </a:r>
          </a:p>
          <a:p>
            <a:r>
              <a:rPr lang="en-US" sz="2400" dirty="0" smtClean="0"/>
              <a:t>Marginal </a:t>
            </a:r>
            <a:r>
              <a:rPr lang="en-US" sz="2400" dirty="0" err="1" smtClean="0"/>
              <a:t>gingiva</a:t>
            </a:r>
            <a:endParaRPr lang="en-US" sz="2400" dirty="0" smtClean="0"/>
          </a:p>
          <a:p>
            <a:r>
              <a:rPr lang="en-US" sz="2400" dirty="0" smtClean="0"/>
              <a:t>Grey to black appearance</a:t>
            </a:r>
          </a:p>
          <a:p>
            <a:r>
              <a:rPr lang="en-US" sz="2400" dirty="0" smtClean="0"/>
              <a:t>Oral pigmentation is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sign of heavy metal toxicity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108</a:t>
            </a:fld>
            <a:endParaRPr lang="en-US"/>
          </a:p>
        </p:txBody>
      </p:sp>
      <p:pic>
        <p:nvPicPr>
          <p:cNvPr id="6" name="Picture 4" descr="nitin 179"/>
          <p:cNvPicPr>
            <a:picLocks noChangeAspect="1" noChangeArrowheads="1"/>
          </p:cNvPicPr>
          <p:nvPr/>
        </p:nvPicPr>
        <p:blipFill>
          <a:blip r:embed="rId2" cstate="print"/>
          <a:srcRect l="36978" t="30470" r="1170" b="16365"/>
          <a:stretch>
            <a:fillRect/>
          </a:stretch>
        </p:blipFill>
        <p:spPr bwMode="auto">
          <a:xfrm>
            <a:off x="1219200" y="5038725"/>
            <a:ext cx="2438400" cy="1571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6" descr="nitin 180"/>
          <p:cNvPicPr>
            <a:picLocks noChangeAspect="1" noChangeArrowheads="1"/>
          </p:cNvPicPr>
          <p:nvPr/>
        </p:nvPicPr>
        <p:blipFill>
          <a:blip r:embed="rId3" cstate="print"/>
          <a:srcRect l="37793" t="26131" b="16365"/>
          <a:stretch>
            <a:fillRect/>
          </a:stretch>
        </p:blipFill>
        <p:spPr bwMode="auto">
          <a:xfrm>
            <a:off x="5521325" y="5029200"/>
            <a:ext cx="2247900" cy="1558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76400" y="4572000"/>
            <a:ext cx="1524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bismuth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248400" y="4648200"/>
            <a:ext cx="9144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lead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>
                <a:solidFill>
                  <a:srgbClr val="003399"/>
                </a:solidFill>
              </a:rPr>
              <a:t>MERCURALISM</a:t>
            </a:r>
            <a:endParaRPr lang="en-US" sz="36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6100" indent="-546100">
              <a:buClr>
                <a:srgbClr val="FF66CC"/>
              </a:buClr>
              <a:buSzPct val="115000"/>
            </a:pPr>
            <a:r>
              <a:rPr lang="en-US" sz="2400" dirty="0" smtClean="0"/>
              <a:t>Potential occupational hazards for dentists and dental team mostly arising from improper use of amalgam alloy</a:t>
            </a:r>
          </a:p>
          <a:p>
            <a:pPr marL="546100" indent="-546100">
              <a:buClr>
                <a:srgbClr val="FF66CC"/>
              </a:buClr>
              <a:buSzPct val="115000"/>
              <a:buFontTx/>
              <a:buNone/>
            </a:pPr>
            <a:r>
              <a:rPr lang="en-US" sz="2400" dirty="0" smtClean="0">
                <a:solidFill>
                  <a:srgbClr val="003399"/>
                </a:solidFill>
              </a:rPr>
              <a:t>MECHANISM OF ACTION  </a:t>
            </a:r>
          </a:p>
          <a:p>
            <a:pPr marL="546100" indent="-546100">
              <a:buClr>
                <a:srgbClr val="FF66CC"/>
              </a:buClr>
              <a:buSzPct val="115000"/>
            </a:pPr>
            <a:r>
              <a:rPr lang="en-US" sz="2400" dirty="0" smtClean="0"/>
              <a:t>Short chain alkyl  and methyl mercury penetrate the erythrocyte membrane and bind to hemoglobin  </a:t>
            </a:r>
          </a:p>
          <a:p>
            <a:pPr marL="546100" indent="-546100">
              <a:buClr>
                <a:srgbClr val="FF66CC"/>
              </a:buClr>
              <a:buSzPct val="115000"/>
              <a:buFontTx/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ORAL MANIFESTATIONS</a:t>
            </a:r>
          </a:p>
          <a:p>
            <a:pPr marL="546100" indent="-546100">
              <a:buClr>
                <a:srgbClr val="FF66CC"/>
              </a:buClr>
              <a:buSzPct val="115000"/>
            </a:pPr>
            <a:r>
              <a:rPr lang="en-US" sz="2400" dirty="0" smtClean="0"/>
              <a:t> Flow of ropy viscid saliva</a:t>
            </a:r>
          </a:p>
          <a:p>
            <a:pPr marL="546100" indent="-546100">
              <a:buClr>
                <a:srgbClr val="FF66CC"/>
              </a:buClr>
              <a:buSzPct val="115000"/>
            </a:pPr>
            <a:r>
              <a:rPr lang="en-US" sz="2400" dirty="0" smtClean="0"/>
              <a:t> Hot mouth, burning sensation, metallic taste</a:t>
            </a:r>
          </a:p>
          <a:p>
            <a:pPr marL="546100" indent="-546100">
              <a:buClr>
                <a:srgbClr val="FF66CC"/>
              </a:buClr>
              <a:buSzPct val="115000"/>
            </a:pPr>
            <a:r>
              <a:rPr lang="en-US" sz="2400" dirty="0" smtClean="0"/>
              <a:t> Diffuse </a:t>
            </a:r>
            <a:r>
              <a:rPr lang="en-US" sz="2400" dirty="0" err="1" smtClean="0"/>
              <a:t>greyish</a:t>
            </a:r>
            <a:r>
              <a:rPr lang="en-US" sz="2400" dirty="0" smtClean="0"/>
              <a:t> pigmentation in the form  of a line/band along the alveolar mucosa</a:t>
            </a:r>
          </a:p>
          <a:p>
            <a:pPr marL="546100" indent="-546100">
              <a:buClr>
                <a:srgbClr val="FF66CC"/>
              </a:buClr>
              <a:buSzPct val="115000"/>
              <a:buFontTx/>
              <a:buNone/>
            </a:pPr>
            <a:r>
              <a:rPr lang="en-US" sz="2400" dirty="0" smtClean="0"/>
              <a:t>     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7150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Keratinocytes actually control the melanocytic growth.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synthesized within special structures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called Melanosomes 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composed of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Eumelanin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brown black pigment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Pheomelanin - a red-yellow color.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56674" name="Picture 2" descr="http://t2.gstatic.com/images?q=tbn:-0oCELXbu5j2GM:http://www.yorku.ca/lel/melan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5791201" y="2667000"/>
            <a:ext cx="2743199" cy="182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99"/>
                </a:solidFill>
                <a:latin typeface="Choc ICG" pitchFamily="2" charset="0"/>
              </a:rPr>
              <a:t> </a:t>
            </a:r>
            <a:r>
              <a:rPr lang="en-US" sz="3600" u="sng" dirty="0" smtClean="0">
                <a:solidFill>
                  <a:srgbClr val="003399"/>
                </a:solidFill>
              </a:rPr>
              <a:t>LEAD POISONING </a:t>
            </a:r>
            <a:r>
              <a:rPr lang="en-US" sz="3600" dirty="0" smtClean="0">
                <a:solidFill>
                  <a:srgbClr val="003399"/>
                </a:solidFill>
              </a:rPr>
              <a:t>(PLUMBISM)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rgbClr val="FF66CC"/>
              </a:buClr>
              <a:buSzPct val="120000"/>
            </a:pPr>
            <a:r>
              <a:rPr lang="en-US" sz="2400" dirty="0" smtClean="0"/>
              <a:t>Caused by lead from exhausts, paints glazed cooking vessels, ointments, batteries.</a:t>
            </a:r>
          </a:p>
          <a:p>
            <a:pPr>
              <a:lnSpc>
                <a:spcPct val="120000"/>
              </a:lnSpc>
              <a:buClr>
                <a:srgbClr val="FF66CC"/>
              </a:buClr>
              <a:buSzPct val="120000"/>
            </a:pPr>
            <a:r>
              <a:rPr lang="en-US" sz="2400" dirty="0" smtClean="0"/>
              <a:t>lead is taken up by circulating erythrocytes and bound to reactive </a:t>
            </a:r>
            <a:r>
              <a:rPr lang="en-US" sz="2400" dirty="0" err="1" smtClean="0"/>
              <a:t>sulfhydryl</a:t>
            </a:r>
            <a:r>
              <a:rPr lang="en-US" sz="2400" dirty="0" smtClean="0"/>
              <a:t>  group of proteins and transmitted to soft tissues</a:t>
            </a:r>
          </a:p>
          <a:p>
            <a:pPr>
              <a:lnSpc>
                <a:spcPct val="120000"/>
              </a:lnSpc>
              <a:buClr>
                <a:srgbClr val="FF66CC"/>
              </a:buClr>
              <a:buSzPct val="120000"/>
            </a:pPr>
            <a:r>
              <a:rPr lang="en-US" sz="2400" dirty="0" smtClean="0"/>
              <a:t>Metallic taste, excessive salivation and dysphasia are oral symptoms</a:t>
            </a:r>
          </a:p>
          <a:p>
            <a:pPr>
              <a:lnSpc>
                <a:spcPct val="120000"/>
              </a:lnSpc>
              <a:buClr>
                <a:srgbClr val="FF66CC"/>
              </a:buClr>
              <a:buSzPct val="120000"/>
            </a:pPr>
            <a:r>
              <a:rPr lang="en-US" sz="2400" dirty="0" smtClean="0"/>
              <a:t>A lead line (grey black) is present along gingival margin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Vitiligo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400" dirty="0" smtClean="0"/>
              <a:t>Common, acquired, autoimmune disease that is associated with </a:t>
            </a:r>
            <a:r>
              <a:rPr lang="en-US" sz="2400" dirty="0" err="1" smtClean="0"/>
              <a:t>hypomelanosis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0.5-2% in general population.</a:t>
            </a:r>
          </a:p>
          <a:p>
            <a:r>
              <a:rPr lang="en-US" sz="2400" dirty="0" smtClean="0"/>
              <a:t>Is due to destruction of </a:t>
            </a:r>
            <a:r>
              <a:rPr lang="en-US" sz="2400" dirty="0" err="1" smtClean="0"/>
              <a:t>melanocytes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Genetic and environmental.</a:t>
            </a:r>
          </a:p>
          <a:p>
            <a:r>
              <a:rPr lang="en-US" sz="2400" dirty="0" smtClean="0"/>
              <a:t>Recent study show the gene responsible for vitiligo is also associated with </a:t>
            </a:r>
            <a:r>
              <a:rPr lang="en-US" sz="2400" dirty="0" err="1" smtClean="0"/>
              <a:t>susceptibilty</a:t>
            </a:r>
            <a:r>
              <a:rPr lang="en-US" sz="2400" dirty="0" smtClean="0"/>
              <a:t> to other autoimmune diseases including diabetes type 1, SLE, &amp; rheumatoid arthritis.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Clinical features:</a:t>
            </a:r>
          </a:p>
          <a:p>
            <a:r>
              <a:rPr lang="en-US" sz="2400" dirty="0" smtClean="0">
                <a:solidFill>
                  <a:srgbClr val="003399"/>
                </a:solidFill>
              </a:rPr>
              <a:t> vitiligo </a:t>
            </a:r>
            <a:r>
              <a:rPr lang="en-US" sz="2400" dirty="0" err="1" smtClean="0">
                <a:solidFill>
                  <a:srgbClr val="003399"/>
                </a:solidFill>
              </a:rPr>
              <a:t>universalis</a:t>
            </a:r>
            <a:r>
              <a:rPr lang="en-US" sz="2400" dirty="0" smtClean="0"/>
              <a:t>- skin and hair.</a:t>
            </a:r>
          </a:p>
          <a:p>
            <a:r>
              <a:rPr lang="en-US" sz="2400" dirty="0" smtClean="0"/>
              <a:t> Lesions are well circumscribed , round/oval, elongated pale or white color macules that may coalesce into larger areas of diffused depigmentations.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111</a:t>
            </a:fld>
            <a:endParaRPr lang="en-US"/>
          </a:p>
        </p:txBody>
      </p:sp>
      <p:pic>
        <p:nvPicPr>
          <p:cNvPr id="5" name="Picture 4" descr="http://tbn0.google.com/images?q=tbn:yPLglSi4fVV8iM:http://www.mdconsult.com/das/pdxmd/media/0302/7030223/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1"/>
            <a:ext cx="2552529" cy="18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5181600"/>
          </a:xfrm>
        </p:spPr>
        <p:txBody>
          <a:bodyPr/>
          <a:lstStyle/>
          <a:p>
            <a:r>
              <a:rPr lang="en-US" sz="2400" dirty="0" smtClean="0"/>
              <a:t>May occur at any age but most of them develop signs at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decade.</a:t>
            </a:r>
          </a:p>
          <a:p>
            <a:r>
              <a:rPr lang="en-US" sz="2400" dirty="0" smtClean="0"/>
              <a:t>No sex prediction.</a:t>
            </a:r>
          </a:p>
          <a:p>
            <a:r>
              <a:rPr lang="en-US" sz="2400" dirty="0" smtClean="0"/>
              <a:t> In patient undergoing immunotherapy for the treatment of malignant melanoma.</a:t>
            </a:r>
          </a:p>
          <a:p>
            <a:r>
              <a:rPr lang="en-US" sz="2400" dirty="0" smtClean="0"/>
              <a:t>rarely affects intra oral mucosal tissues, but </a:t>
            </a:r>
            <a:r>
              <a:rPr lang="en-US" sz="2400" dirty="0" err="1" smtClean="0"/>
              <a:t>upto</a:t>
            </a:r>
            <a:r>
              <a:rPr lang="en-US" sz="2400" dirty="0" smtClean="0"/>
              <a:t> in 20% patient. inner &amp; outer surface of lips &amp; perioral skin is involved.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112</a:t>
            </a:fld>
            <a:endParaRPr lang="en-US" dirty="0"/>
          </a:p>
        </p:txBody>
      </p:sp>
      <p:pic>
        <p:nvPicPr>
          <p:cNvPr id="5" name="Picture 2" descr="http://tbn0.google.com/images?q=tbn:ea25gU2HyThFkM:http://img165.imageshack.us/img165/656/vitiligo4nn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2819400" cy="211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3399"/>
                </a:solidFill>
              </a:rPr>
              <a:t>Treatment: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Topical steroids, systemic photo-chemotherapies (PUVA) are non surgical procedures.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Depigmentations medicinal therapy.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Surgical intervention for esthetic results in lips.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Autologous epithelial grafts, punch grafting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Micro pigmentation 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mucocutaneous melanosis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038600"/>
          </a:xfrm>
        </p:spPr>
        <p:txBody>
          <a:bodyPr/>
          <a:lstStyle/>
          <a:p>
            <a:r>
              <a:rPr lang="en-US" sz="2400" dirty="0" smtClean="0"/>
              <a:t>Focal pigmentation- removal</a:t>
            </a:r>
          </a:p>
          <a:p>
            <a:r>
              <a:rPr lang="en-US" sz="2400" dirty="0" smtClean="0"/>
              <a:t>Drug induced- withdrawal of drug</a:t>
            </a:r>
          </a:p>
          <a:p>
            <a:r>
              <a:rPr lang="en-US" sz="2400" dirty="0" smtClean="0"/>
              <a:t>Topical -Bleaching creams, azelaic acid, hydroquinone, retinoic acid, </a:t>
            </a:r>
            <a:r>
              <a:rPr lang="en-US" sz="2400" dirty="0" err="1" smtClean="0"/>
              <a:t>flucinonide</a:t>
            </a:r>
            <a:r>
              <a:rPr lang="en-US" sz="2400" dirty="0" smtClean="0"/>
              <a:t> </a:t>
            </a:r>
            <a:r>
              <a:rPr lang="en-US" sz="2400" dirty="0" err="1" smtClean="0"/>
              <a:t>acenonide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Cryotherapy </a:t>
            </a:r>
          </a:p>
          <a:p>
            <a:r>
              <a:rPr lang="en-US" sz="2400" dirty="0" smtClean="0"/>
              <a:t>Laser therapy- super-pulsed Co2,Q switched </a:t>
            </a:r>
            <a:r>
              <a:rPr lang="en-US" sz="2400" dirty="0" err="1" smtClean="0"/>
              <a:t>Nd</a:t>
            </a:r>
            <a:r>
              <a:rPr lang="en-US" sz="2400" dirty="0" smtClean="0"/>
              <a:t> YAG.</a:t>
            </a:r>
          </a:p>
          <a:p>
            <a:r>
              <a:rPr lang="en-US" sz="2400" dirty="0" smtClean="0"/>
              <a:t>Phototherapy – Intensed pulsed light and fractional photo thermolysis.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5181600" y="990600"/>
            <a:ext cx="396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spc="640" dirty="0">
                <a:ln w="9525">
                  <a:noFill/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Mistral"/>
              </a:rPr>
              <a:t>Conclusion....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cs typeface="Aldhabi" pitchFamily="2" charset="-78"/>
              </a:rPr>
              <a:t>Pigmentation of the oral mucosa gives a clue to the etiology &amp; as well as diagnosis of disease, hence a complete understanding of the nature of the pigmented lesions is of outmost importance to avoid life threatening conditions.</a:t>
            </a:r>
          </a:p>
          <a:p>
            <a:r>
              <a:rPr lang="en-US" sz="2800" dirty="0" smtClean="0">
                <a:cs typeface="Aldhabi" pitchFamily="2" charset="-78"/>
              </a:rPr>
              <a:t>A thorough history, clinical features, laboratory studies &amp; biopsy aids in arriving at a definitive diagnosis and appropriate treatment planning.</a:t>
            </a:r>
          </a:p>
          <a:p>
            <a:endParaRPr lang="en-US" sz="2800" dirty="0">
              <a:cs typeface="Aldhabi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C0D3-227C-4A48-8FD0-0E20D478E154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8610600" cy="4114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8800" b="1" dirty="0" smtClean="0">
              <a:latin typeface="Jokerman" pitchFamily="82" charset="0"/>
            </a:endParaRPr>
          </a:p>
          <a:p>
            <a:pPr>
              <a:buNone/>
            </a:pPr>
            <a:r>
              <a:rPr lang="en-US" sz="8800" b="1" dirty="0" smtClean="0">
                <a:latin typeface="Jokerman" pitchFamily="82" charset="0"/>
              </a:rPr>
              <a:t>THANK YOU</a:t>
            </a:r>
            <a:endParaRPr lang="en-US" sz="8800" b="1" dirty="0">
              <a:latin typeface="Jokerm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116</a:t>
            </a:fld>
            <a:endParaRPr lang="en-US"/>
          </a:p>
        </p:txBody>
      </p:sp>
      <p:pic>
        <p:nvPicPr>
          <p:cNvPr id="181250" name="Picture 2" descr="http://t0.gstatic.com/images?q=tbn:_iu4usQRn24c7M:http://bp1.blogger.com/_D8X9hATEJWI/RpMGfFjcXVI/AAAAAAAABbs/0XG02g3xcuc/s400/Facial_Nev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4343400" cy="3780371"/>
          </a:xfrm>
          <a:prstGeom prst="rect">
            <a:avLst/>
          </a:prstGeom>
          <a:noFill/>
        </p:spPr>
      </p:pic>
      <p:pic>
        <p:nvPicPr>
          <p:cNvPr id="6" name="Picture 12" descr="http://t3.gstatic.com/images?q=tbn:GN9nC2GVcbxu_M:http://bryanking.net/wp-content/uploads/2008/12/hemangio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50685">
            <a:off x="5767882" y="945985"/>
            <a:ext cx="2713786" cy="280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114800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Melanosis</a:t>
            </a:r>
            <a:r>
              <a:rPr lang="en-US" sz="2800" dirty="0" smtClean="0"/>
              <a:t> means over production of melanin, it might be due to increased sun exposure, physiologic, </a:t>
            </a:r>
            <a:r>
              <a:rPr lang="en-US" sz="2800" dirty="0" err="1" smtClean="0"/>
              <a:t>neoplasia</a:t>
            </a:r>
            <a:r>
              <a:rPr lang="en-US" sz="2800" dirty="0" smtClean="0"/>
              <a:t>, medication, high </a:t>
            </a:r>
            <a:r>
              <a:rPr lang="en-US" sz="2800" dirty="0" err="1" smtClean="0"/>
              <a:t>adreno-corticotrophic</a:t>
            </a:r>
            <a:r>
              <a:rPr lang="en-US" sz="2800" dirty="0" smtClean="0"/>
              <a:t> hormone, post inflammatory changes, genetic and autoimmune disease.</a:t>
            </a:r>
          </a:p>
          <a:p>
            <a:pPr algn="just"/>
            <a:r>
              <a:rPr lang="en-US" sz="2800" dirty="0" smtClean="0"/>
              <a:t>If etiology cannot be ascertained tissue biopsy is warranted for definitive diagnosis.</a:t>
            </a:r>
          </a:p>
          <a:p>
            <a:pPr algn="just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err="1" smtClean="0"/>
              <a:t>Diascopy</a:t>
            </a:r>
            <a:r>
              <a:rPr lang="en-US" sz="2400" smtClean="0"/>
              <a:t>: </a:t>
            </a:r>
            <a:r>
              <a:rPr lang="en-US" sz="2400" b="1" smtClean="0"/>
              <a:t>A </a:t>
            </a:r>
            <a:r>
              <a:rPr lang="en-US" sz="2400" b="1" dirty="0" smtClean="0"/>
              <a:t>flat glass plate </a:t>
            </a:r>
            <a:r>
              <a:rPr lang="en-US" sz="2400" dirty="0" smtClean="0"/>
              <a:t>through which one can examine superficial skin lesions by means of pressure.</a:t>
            </a:r>
          </a:p>
          <a:p>
            <a:r>
              <a:rPr lang="en-US" sz="2400" b="1" dirty="0" smtClean="0"/>
              <a:t>a glass or clear plastic plate </a:t>
            </a:r>
            <a:r>
              <a:rPr lang="en-US" sz="2400" dirty="0" smtClean="0"/>
              <a:t>pressed against the skin for observing changes produced in the underlying skin after the blood vessels are emptied and the skin is blanched.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 descr="http://img.medscape.com/fullsize/migrated/448/502/sm448502.fig2.jpg"/>
          <p:cNvPicPr>
            <a:picLocks noChangeAspect="1" noChangeArrowheads="1"/>
          </p:cNvPicPr>
          <p:nvPr/>
        </p:nvPicPr>
        <p:blipFill>
          <a:blip r:embed="rId2" cstate="print"/>
          <a:srcRect l="2000" t="9581" r="2000" b="6587"/>
          <a:stretch>
            <a:fillRect/>
          </a:stretch>
        </p:blipFill>
        <p:spPr bwMode="auto">
          <a:xfrm>
            <a:off x="2819400" y="3962400"/>
            <a:ext cx="3657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Dermascopy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82278" name="Picture 6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4114800" cy="3429000"/>
          </a:xfrm>
          <a:prstGeom prst="rect">
            <a:avLst/>
          </a:prstGeom>
          <a:noFill/>
        </p:spPr>
      </p:pic>
      <p:pic>
        <p:nvPicPr>
          <p:cNvPr id="182280" name="Picture 8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981" y="2514600"/>
            <a:ext cx="4284019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latin typeface="Algerian" pitchFamily="82" charset="0"/>
              </a:rPr>
              <a:t>    FOCAL MELANOTIC       	 PIGMENTATIONS  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Melanocytic Pigmentation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Freckle/</a:t>
            </a:r>
            <a:r>
              <a:rPr lang="en-US" dirty="0" err="1" smtClean="0"/>
              <a:t>Ephelis</a:t>
            </a:r>
            <a:endParaRPr lang="en-US" dirty="0" smtClean="0"/>
          </a:p>
          <a:p>
            <a:r>
              <a:rPr lang="en-US" dirty="0" smtClean="0"/>
              <a:t>Oral/Labial Melanotic Macule</a:t>
            </a:r>
          </a:p>
          <a:p>
            <a:r>
              <a:rPr lang="en-US" dirty="0" smtClean="0"/>
              <a:t>Oral Melanoacanthoma</a:t>
            </a:r>
          </a:p>
          <a:p>
            <a:r>
              <a:rPr lang="en-US" dirty="0" smtClean="0"/>
              <a:t>Melanocytic Nevus</a:t>
            </a:r>
          </a:p>
          <a:p>
            <a:r>
              <a:rPr lang="en-US" dirty="0" smtClean="0"/>
              <a:t>Malignant Melanoma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Freckles / </a:t>
            </a:r>
            <a:r>
              <a:rPr lang="en-US" dirty="0" err="1" smtClean="0">
                <a:solidFill>
                  <a:schemeClr val="bg1"/>
                </a:solidFill>
              </a:rPr>
              <a:t>Ephelis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40715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 descr="http://tbn0.google.com/images?q=tbn:CFSVonjAt2NTVM:http://www.ourhealth.com.au/uploaded_images/freckles-closeup-73017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0"/>
            <a:ext cx="2607036" cy="2243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1314" name="Picture 2" descr="http://t0.gstatic.com/images?q=tbn:plmEiAWWr0GJBM:http://fc76.deviantart.com/fs25/f/2008/036/b/0/A_Canvas_of_Freckles_XxX_by_Pretty_As_A_Pictu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8200"/>
            <a:ext cx="2752725" cy="3654059"/>
          </a:xfrm>
          <a:prstGeom prst="rect">
            <a:avLst/>
          </a:prstGeom>
          <a:noFill/>
        </p:spPr>
      </p:pic>
      <p:pic>
        <p:nvPicPr>
          <p:cNvPr id="141316" name="Picture 4" descr="http://t2.gstatic.com/images?q=tbn:FuSG4yixl5suLM:http://blogs.cornell.edu/jenna/files/2009/03/freckl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371600"/>
            <a:ext cx="2819400" cy="3849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6172200" cy="4114800"/>
          </a:xfrm>
        </p:spPr>
        <p:txBody>
          <a:bodyPr/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800" i="1" dirty="0" smtClean="0"/>
              <a:t>EPI – upon HELOS – sun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800" dirty="0" smtClean="0"/>
              <a:t>Increased pigmentation in basal layer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800" dirty="0" smtClean="0"/>
              <a:t>Prominent in summer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800" dirty="0" smtClean="0"/>
              <a:t>commonly occurring asymptomatic small  (1-3mm), well- circumscribed, tan or brown colored macule seen on sun exposed regions of facial &amp; perioral skin.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 descr="http://tbn0.google.com/images?q=tbn:CFSVonjAt2NTVM:http://www.ourhealth.com.au/uploaded_images/freckles-closeup-73017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1"/>
            <a:ext cx="2378436" cy="2046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http://t0.gstatic.com/images?q=tbn:plmEiAWWr0GJBM:http://fc76.deviantart.com/fs25/f/2008/036/b/0/A_Canvas_of_Freckles_XxX_by_Pretty_As_A_Pictu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3675" y="3430349"/>
            <a:ext cx="2371725" cy="314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endParaRPr lang="en-US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Polymorphisms in the MC1R gene –associated with childhood freckles.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Freckles predisposition gene is associated with chromosome 4q32-q34.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increasing age freckles decreases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: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of sunscreens to reduce appearance of new freckles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Lucida Handwriting" pitchFamily="66" charset="0"/>
              </a:rPr>
              <a:t>INTRODUCTION</a:t>
            </a:r>
          </a:p>
          <a:p>
            <a:r>
              <a:rPr lang="en-US" sz="2400" dirty="0" smtClean="0">
                <a:latin typeface="Lucida Handwriting" pitchFamily="66" charset="0"/>
              </a:rPr>
              <a:t>CLASSIFICATIONS</a:t>
            </a:r>
          </a:p>
          <a:p>
            <a:r>
              <a:rPr lang="en-US" sz="2400" dirty="0" smtClean="0">
                <a:latin typeface="Lucida Handwriting" pitchFamily="66" charset="0"/>
              </a:rPr>
              <a:t>FOCAL MELANOTIC PIGMENTATIONS</a:t>
            </a:r>
          </a:p>
          <a:p>
            <a:r>
              <a:rPr lang="en-US" sz="2400" dirty="0" smtClean="0">
                <a:latin typeface="Lucida Handwriting" pitchFamily="66" charset="0"/>
              </a:rPr>
              <a:t>MULTIFOCAL / DIFFUSED PIGMENTATIONS</a:t>
            </a:r>
          </a:p>
          <a:p>
            <a:r>
              <a:rPr lang="en-US" sz="2400" dirty="0" smtClean="0">
                <a:latin typeface="Lucida Handwriting" pitchFamily="66" charset="0"/>
              </a:rPr>
              <a:t>MELANOSIS ASSOCIATED WITH SYSTEMIC / GENETIC DISEASES.</a:t>
            </a:r>
          </a:p>
          <a:p>
            <a:r>
              <a:rPr lang="en-US" sz="2400" dirty="0" smtClean="0">
                <a:latin typeface="Lucida Handwriting" pitchFamily="66" charset="0"/>
              </a:rPr>
              <a:t>EXOGENOUS PIGMENTATIONS</a:t>
            </a:r>
          </a:p>
          <a:p>
            <a:r>
              <a:rPr lang="en-US" sz="2400" dirty="0" smtClean="0">
                <a:latin typeface="Lucida Handwriting" pitchFamily="66" charset="0"/>
              </a:rPr>
              <a:t>BROWN HEME ASSOCIATED LESIONS.</a:t>
            </a:r>
          </a:p>
          <a:p>
            <a:r>
              <a:rPr lang="en-US" sz="2400" dirty="0" smtClean="0">
                <a:latin typeface="Lucida Handwriting" pitchFamily="66" charset="0"/>
              </a:rPr>
              <a:t>SUMMARY</a:t>
            </a:r>
          </a:p>
          <a:p>
            <a:r>
              <a:rPr lang="en-US" sz="2400" dirty="0" smtClean="0">
                <a:latin typeface="Lucida Handwriting" pitchFamily="66" charset="0"/>
              </a:rPr>
              <a:t>BIBLIOGRAPHY</a:t>
            </a:r>
            <a:endParaRPr lang="en-US" sz="2400" dirty="0">
              <a:latin typeface="Lucida Handwriting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  <a:buNone/>
            </a:pP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Oral /labial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Melanotic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Macule / focal melanosis.</a:t>
            </a:r>
          </a:p>
          <a:p>
            <a:pPr>
              <a:lnSpc>
                <a:spcPct val="80000"/>
              </a:lnSpc>
              <a:spcBef>
                <a:spcPct val="35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2" name="Picture 4" descr="http://tbn0.google.com/images?q=tbn:_GdsHgsf0J1K-M:http://www.visualdxhealth.com/images/dx/webAdult/oralMelanoticMacule_38901_l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473744" y="3962400"/>
            <a:ext cx="2670256" cy="2641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4148" name="Picture 4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" y="1981200"/>
            <a:ext cx="2221230" cy="1676400"/>
          </a:xfrm>
          <a:prstGeom prst="rect">
            <a:avLst/>
          </a:prstGeom>
          <a:noFill/>
        </p:spPr>
      </p:pic>
      <p:pic>
        <p:nvPicPr>
          <p:cNvPr id="134150" name="Picture 6" descr="http://www.oralcancerfoundation.org/facts/rare/om/images/2152der0669-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971800"/>
            <a:ext cx="3160889" cy="2133600"/>
          </a:xfrm>
          <a:prstGeom prst="rect">
            <a:avLst/>
          </a:prstGeom>
          <a:noFill/>
        </p:spPr>
      </p:pic>
      <p:pic>
        <p:nvPicPr>
          <p:cNvPr id="134152" name="Picture 8" descr="http://t0.gstatic.com/images?q=tbn:m8CUfmYyzVSl2M:http://course.jnu.edu.cn/yxy/eruption/monthtalk/0801/University%2520of%2520Washington%2520School%2520of%2520Dentistry%2520-%2520Community%2520Service_files/Figure_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50" y="1981200"/>
            <a:ext cx="2571750" cy="1731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Melanotic</a:t>
            </a: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Macules / focal melanosis.</a:t>
            </a:r>
          </a:p>
          <a:p>
            <a:pPr>
              <a:lnSpc>
                <a:spcPct val="80000"/>
              </a:lnSpc>
              <a:spcBef>
                <a:spcPct val="35000"/>
              </a:spcBef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900" dirty="0" smtClean="0"/>
              <a:t>is a unique, benign pigmented lesion that is not associated with dermal </a:t>
            </a:r>
          </a:p>
          <a:p>
            <a:pPr>
              <a:lnSpc>
                <a:spcPct val="80000"/>
              </a:lnSpc>
              <a:spcBef>
                <a:spcPct val="35000"/>
              </a:spcBef>
              <a:buNone/>
            </a:pPr>
            <a:r>
              <a:rPr lang="en-US" sz="2900" dirty="0" smtClean="0"/>
              <a:t>      counterpart.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not known to transform into melanoma.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Trauma plays an important role</a:t>
            </a:r>
          </a:p>
          <a:p>
            <a:pPr>
              <a:lnSpc>
                <a:spcPct val="80000"/>
              </a:lnSpc>
              <a:spcBef>
                <a:spcPct val="35000"/>
              </a:spcBef>
              <a:buNone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features:</a:t>
            </a:r>
          </a:p>
          <a:p>
            <a:pPr>
              <a:lnSpc>
                <a:spcPct val="80000"/>
              </a:lnSpc>
              <a:spcBef>
                <a:spcPct val="35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Well-circumscribed, oval or irregular in shape, size is &lt; 1cm.</a:t>
            </a:r>
          </a:p>
          <a:p>
            <a:pPr>
              <a:lnSpc>
                <a:spcPct val="80000"/>
              </a:lnSpc>
              <a:spcBef>
                <a:spcPct val="35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females &gt; males</a:t>
            </a:r>
          </a:p>
          <a:p>
            <a:pPr>
              <a:lnSpc>
                <a:spcPct val="80000"/>
              </a:lnSpc>
              <a:spcBef>
                <a:spcPct val="35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usually lower lip and gingiva</a:t>
            </a:r>
          </a:p>
          <a:p>
            <a:pPr>
              <a:lnSpc>
                <a:spcPct val="80000"/>
              </a:lnSpc>
              <a:spcBef>
                <a:spcPct val="35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Biopsy is required to establish diagnosis.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 treatment is required.</a:t>
            </a:r>
          </a:p>
          <a:p>
            <a:pPr>
              <a:buNone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Differential diagnosis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-freckles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malignant melanoma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amalgam tattoo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focal ecchymosis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Melanocytic nevus</a:t>
            </a:r>
            <a:endParaRPr lang="en-US" sz="2800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180" y="4038600"/>
            <a:ext cx="282702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30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melanoacanthoma</a:t>
            </a:r>
            <a:r>
              <a:rPr lang="en-US" sz="3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0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Melanoacanthosis</a:t>
            </a:r>
            <a:endParaRPr lang="en-US" sz="30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Is unusual, benign mixed lesion of keratinocytes &amp; pigment laden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dentritic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melanocytes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It is rapid in onset. Acute trauma or H/o chronic irritation precedes the development of lesion. </a:t>
            </a:r>
          </a:p>
          <a:p>
            <a:pPr>
              <a:buNone/>
            </a:pPr>
            <a:r>
              <a:rPr lang="en-US" sz="2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features: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Black females-3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-4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decades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Asymptomatic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buccal mucosa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cutaneous type……dermatosis papulosa nigra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Click to see larger 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93720"/>
            <a:ext cx="3048000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Differential diagnosis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malignant melanoma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melanotic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macule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treatment required, may also undergo spontaneous resolution.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924800" cy="6400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9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Melanocytic nevus</a:t>
            </a:r>
          </a:p>
          <a:p>
            <a:pPr>
              <a:buNone/>
            </a:pPr>
            <a:endParaRPr lang="en-US" sz="2600" i="1" dirty="0" smtClean="0">
              <a:latin typeface="Times New Roman" pitchFamily="18" charset="0"/>
            </a:endParaRPr>
          </a:p>
          <a:p>
            <a:pPr>
              <a:buNone/>
            </a:pPr>
            <a:endParaRPr lang="en-US" sz="2600" i="1" dirty="0" smtClean="0">
              <a:latin typeface="Times New Roman" pitchFamily="18" charset="0"/>
            </a:endParaRPr>
          </a:p>
          <a:p>
            <a:pPr algn="just">
              <a:buNone/>
            </a:pPr>
            <a:r>
              <a:rPr lang="en-US" sz="2600" i="1" dirty="0" smtClean="0">
                <a:latin typeface="Times New Roman" pitchFamily="18" charset="0"/>
              </a:rPr>
              <a:t>  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Definition: </a:t>
            </a:r>
            <a:r>
              <a:rPr lang="en-US" sz="2600" i="1" dirty="0" smtClean="0">
                <a:latin typeface="Times New Roman" pitchFamily="18" charset="0"/>
              </a:rPr>
              <a:t>Defined as congenital, developmental tumor like malformation of the skin or mucous membrane / superficial lesion composed of nevus cells</a:t>
            </a:r>
          </a:p>
          <a:p>
            <a:pPr algn="just">
              <a:buNone/>
            </a:pPr>
            <a:endParaRPr lang="en-US" sz="2600" i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Are benign tumours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melanocytes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Intraorally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uncommon lesions.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en-US" sz="2400" b="1" i="1" dirty="0" smtClean="0"/>
              <a:t>ALLEN AND SPITZ CLASSIFICATION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   I. ordinary pigmented nevi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800" dirty="0" smtClean="0"/>
              <a:t>           </a:t>
            </a:r>
            <a:r>
              <a:rPr lang="en-US" sz="2100" dirty="0" smtClean="0"/>
              <a:t>a. Intradermal/ </a:t>
            </a:r>
            <a:r>
              <a:rPr lang="en-US" sz="2100" dirty="0" err="1" smtClean="0"/>
              <a:t>intramucosal</a:t>
            </a:r>
            <a:r>
              <a:rPr lang="en-US" sz="2100" dirty="0" smtClean="0"/>
              <a:t> nevi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100" dirty="0" smtClean="0"/>
              <a:t>             b. </a:t>
            </a:r>
            <a:r>
              <a:rPr lang="en-US" sz="2100" dirty="0" err="1" smtClean="0"/>
              <a:t>Junctional</a:t>
            </a:r>
            <a:r>
              <a:rPr lang="en-US" sz="2100" dirty="0" smtClean="0"/>
              <a:t> nevi </a:t>
            </a:r>
          </a:p>
          <a:p>
            <a:pPr>
              <a:buFont typeface="Wingdings" pitchFamily="2" charset="2"/>
              <a:buNone/>
            </a:pPr>
            <a:r>
              <a:rPr lang="en-US" sz="2100" dirty="0" smtClean="0"/>
              <a:t>             c. Compound nevus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II. Common blue nevus.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III. Benign juvenile melanoma (spindle and </a:t>
            </a:r>
            <a:r>
              <a:rPr lang="en-US" sz="2400" dirty="0" err="1" smtClean="0"/>
              <a:t>epitheloid</a:t>
            </a:r>
            <a:r>
              <a:rPr lang="en-US" sz="2400" dirty="0" smtClean="0"/>
              <a:t> nevus)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b="1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b="1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610600" cy="41148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JUNCTIONAL NEVI                                          COMPOUND NEVI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INTRAMUCOSAL  NEVI                                                     BLUE NEVI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90470" name="Picture 6" descr="http://fromyourdoctor.com/ext/mole.jpg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800600" y="762000"/>
            <a:ext cx="4114800" cy="2743200"/>
          </a:xfrm>
          <a:prstGeom prst="rect">
            <a:avLst/>
          </a:prstGeom>
          <a:noFill/>
        </p:spPr>
      </p:pic>
      <p:pic>
        <p:nvPicPr>
          <p:cNvPr id="190472" name="Picture 8" descr="http://t2.gstatic.com/images?q=tbn:oFAqTauaNFMU1M:http://www.dermis.net/bilder/CD154/550px/img00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2000"/>
            <a:ext cx="2971800" cy="2681326"/>
          </a:xfrm>
          <a:prstGeom prst="rect">
            <a:avLst/>
          </a:prstGeom>
          <a:noFill/>
        </p:spPr>
      </p:pic>
      <p:pic>
        <p:nvPicPr>
          <p:cNvPr id="190474" name="Picture 10" descr="http://t3.gstatic.com/images?q=tbn:KX3P7HRra7L4SM:http://images.pennnet.com/articles/rdh/thm/th_3238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5638800" y="4029075"/>
            <a:ext cx="2767922" cy="2219325"/>
          </a:xfrm>
          <a:prstGeom prst="rect">
            <a:avLst/>
          </a:prstGeom>
          <a:noFill/>
        </p:spPr>
      </p:pic>
      <p:pic>
        <p:nvPicPr>
          <p:cNvPr id="190476" name="Picture 12" descr="http://t0.gstatic.com/images?q=tbn:6_9gvM1XBtBBxM:http://img.medscape.com/pi/emed/ckb/dermatology/1048885-1078143-3387t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095016"/>
            <a:ext cx="3505200" cy="2325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746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1828800"/>
            <a:ext cx="11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Types: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sz="2800" dirty="0" smtClean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en-US" sz="2800" dirty="0" smtClean="0"/>
              <a:t>	1. congenital and acquired variants</a:t>
            </a:r>
          </a:p>
          <a:p>
            <a:pPr>
              <a:buFontTx/>
              <a:buNone/>
            </a:pPr>
            <a:r>
              <a:rPr lang="en-US" sz="2800" dirty="0" smtClean="0"/>
              <a:t>	- may be flat, slightly elevated papillary, pedunculated (on stalk) or nodular (dome shaped)</a:t>
            </a:r>
          </a:p>
          <a:p>
            <a:pPr>
              <a:buFontTx/>
              <a:buNone/>
            </a:pPr>
            <a:r>
              <a:rPr lang="en-US" sz="2800" dirty="0" smtClean="0"/>
              <a:t>	- usually well circumscribed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	2. pigmented or </a:t>
            </a:r>
            <a:r>
              <a:rPr lang="en-US" sz="2800" dirty="0" err="1" smtClean="0"/>
              <a:t>amelanotic</a:t>
            </a:r>
            <a:r>
              <a:rPr lang="en-US" sz="2800" dirty="0" smtClean="0"/>
              <a:t> (non-pigmented)</a:t>
            </a:r>
          </a:p>
          <a:p>
            <a:pPr>
              <a:buFontTx/>
              <a:buNone/>
            </a:pPr>
            <a:r>
              <a:rPr lang="en-US" sz="2800" dirty="0" smtClean="0"/>
              <a:t>	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congenital nevus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 </a:t>
            </a:r>
          </a:p>
          <a:p>
            <a:pPr>
              <a:buFontTx/>
              <a:buNone/>
            </a:pPr>
            <a:r>
              <a:rPr lang="en-US" sz="2400" dirty="0" smtClean="0"/>
              <a:t>		a) incidence 1% live births</a:t>
            </a:r>
          </a:p>
          <a:p>
            <a:pPr>
              <a:buFontTx/>
              <a:buNone/>
            </a:pPr>
            <a:r>
              <a:rPr lang="en-US" sz="2400" dirty="0" smtClean="0"/>
              <a:t>		b) usually larger than acquired nevi (&gt;1.5 cm diameter)</a:t>
            </a:r>
          </a:p>
          <a:p>
            <a:pPr>
              <a:buFontTx/>
              <a:buNone/>
            </a:pPr>
            <a:r>
              <a:rPr lang="en-US" sz="2400" dirty="0" smtClean="0"/>
              <a:t>		c) considered giant nevus if &gt;20 cm</a:t>
            </a:r>
          </a:p>
          <a:p>
            <a:pPr>
              <a:buFontTx/>
              <a:buNone/>
            </a:pPr>
            <a:r>
              <a:rPr lang="en-US" sz="2400" dirty="0" smtClean="0"/>
              <a:t>		d) can exhibit hair growth as well as pigmentation</a:t>
            </a:r>
          </a:p>
          <a:p>
            <a:pPr>
              <a:buFontTx/>
              <a:buNone/>
            </a:pPr>
            <a:r>
              <a:rPr lang="en-US" sz="2400" dirty="0" smtClean="0"/>
              <a:t>		e) malignant transformation 1%, if giant nevus 6-12%</a:t>
            </a:r>
          </a:p>
          <a:p>
            <a:pPr>
              <a:buFontTx/>
              <a:buNone/>
            </a:pPr>
            <a:r>
              <a:rPr lang="en-US" sz="2400" dirty="0" smtClean="0"/>
              <a:t>		f) excise if possible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nevi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981201"/>
            <a:ext cx="647700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None/>
            </a:pPr>
            <a:r>
              <a:rPr lang="en-US" dirty="0" smtClean="0"/>
              <a:t>Acquired nevi are common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Appear at 8</a:t>
            </a:r>
            <a:r>
              <a:rPr lang="en-US" baseline="30000" dirty="0" smtClean="0"/>
              <a:t>th</a:t>
            </a:r>
            <a:r>
              <a:rPr lang="en-US" dirty="0" smtClean="0"/>
              <a:t> month and increase in no with age</a:t>
            </a:r>
            <a:endParaRPr lang="en-US" baseline="30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word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pigment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derived from the Latin word meaning color or coloring.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Pigmentation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discoloration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oral mucosa or gingiva due to the wide variety of lesions and conditions.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hue, duration, number, color, location, distribution, size, shape of the pigmented lesion aids in the diagnosis of the disease. Hence a thorough understanding of pigmented lesions is necessary.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Intradermal / </a:t>
            </a:r>
            <a:r>
              <a:rPr lang="en-US" dirty="0" err="1" smtClean="0"/>
              <a:t>intramucosal</a:t>
            </a:r>
            <a:r>
              <a:rPr lang="en-US" dirty="0" smtClean="0"/>
              <a:t> nevus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 smtClean="0"/>
              <a:t>Common on skin or mucosa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Several dozens scattered over body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Smooth elevated above surface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Strands of hair growing on surface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Does not occur on feet ,palm or genitilia</a:t>
            </a:r>
          </a:p>
          <a:p>
            <a:pPr>
              <a:lnSpc>
                <a:spcPct val="130000"/>
              </a:lnSpc>
              <a:buNone/>
            </a:pPr>
            <a:r>
              <a:rPr lang="en-US" sz="2400" dirty="0" smtClean="0"/>
              <a:t>H/P: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 nevus cells in Connective tissue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Overlying epithelium separated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4" descr="nitin 158"/>
          <p:cNvPicPr>
            <a:picLocks noChangeAspect="1" noChangeArrowheads="1"/>
          </p:cNvPicPr>
          <p:nvPr/>
        </p:nvPicPr>
        <p:blipFill>
          <a:blip r:embed="rId2" cstate="print"/>
          <a:srcRect l="54160" t="8965" r="2582" b="34473"/>
          <a:stretch>
            <a:fillRect/>
          </a:stretch>
        </p:blipFill>
        <p:spPr bwMode="auto">
          <a:xfrm>
            <a:off x="6781800" y="1828800"/>
            <a:ext cx="1609725" cy="1447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pigment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142470"/>
            <a:ext cx="2514600" cy="156313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8" descr="DSCN2768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 l="24771" t="26131" r="20702" b="26131"/>
          <a:stretch>
            <a:fillRect/>
          </a:stretch>
        </p:blipFill>
        <p:spPr bwMode="auto">
          <a:xfrm>
            <a:off x="6599948" y="3505200"/>
            <a:ext cx="2086852" cy="1371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Juctional</a:t>
            </a:r>
            <a:r>
              <a:rPr lang="en-US" dirty="0" smtClean="0"/>
              <a:t> nevus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Similar to </a:t>
            </a:r>
            <a:r>
              <a:rPr lang="en-US" sz="2400" dirty="0" err="1" smtClean="0"/>
              <a:t>intradermal</a:t>
            </a:r>
            <a:r>
              <a:rPr lang="en-US" sz="2400" dirty="0" smtClean="0"/>
              <a:t> nevus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Zone of demarcation absent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Cells blend and contact with epithelium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Cells cross over into Connective Tissue called </a:t>
            </a:r>
            <a:r>
              <a:rPr lang="en-US" sz="2000" b="1" i="1" dirty="0" smtClean="0"/>
              <a:t>ABTROFUNG  or DROPPING OFF EFFECT</a:t>
            </a:r>
          </a:p>
          <a:p>
            <a:pPr>
              <a:lnSpc>
                <a:spcPct val="150000"/>
              </a:lnSpc>
            </a:pPr>
            <a:r>
              <a:rPr lang="en-US" sz="2000" b="1" i="1" dirty="0" smtClean="0"/>
              <a:t>PROPENSITY FOR MELANOMAS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 descr="nitin 157"/>
          <p:cNvPicPr>
            <a:picLocks noChangeAspect="1" noChangeArrowheads="1"/>
          </p:cNvPicPr>
          <p:nvPr/>
        </p:nvPicPr>
        <p:blipFill>
          <a:blip r:embed="rId2" cstate="print"/>
          <a:srcRect l="19220" t="4529" r="28371" b="24492"/>
          <a:stretch>
            <a:fillRect/>
          </a:stretch>
        </p:blipFill>
        <p:spPr bwMode="auto">
          <a:xfrm>
            <a:off x="5943600" y="1752601"/>
            <a:ext cx="2565190" cy="1828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6" descr="pigmen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836" y="5181600"/>
            <a:ext cx="2164716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nevus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6019800" cy="411480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sz="2400" dirty="0" smtClean="0"/>
              <a:t>Composed of both of above </a:t>
            </a:r>
          </a:p>
          <a:p>
            <a:r>
              <a:rPr lang="en-US" sz="2400" dirty="0" err="1" smtClean="0"/>
              <a:t>melanocytes</a:t>
            </a:r>
            <a:r>
              <a:rPr lang="en-US" sz="2400" dirty="0" smtClean="0"/>
              <a:t> begin to proliferate down the connective tissue </a:t>
            </a:r>
          </a:p>
          <a:p>
            <a:r>
              <a:rPr lang="en-US" sz="2400" dirty="0" smtClean="0"/>
              <a:t>Assume a dome shape appearance.     </a:t>
            </a:r>
          </a:p>
          <a:p>
            <a:pPr>
              <a:lnSpc>
                <a:spcPct val="170000"/>
              </a:lnSpc>
              <a:buNone/>
            </a:pPr>
            <a:r>
              <a:rPr lang="en-US" sz="2400" dirty="0" smtClean="0"/>
              <a:t>H/P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Nests of nevus cells dropping off from the epidermis </a:t>
            </a:r>
          </a:p>
          <a:p>
            <a:pPr lvl="1">
              <a:lnSpc>
                <a:spcPct val="170000"/>
              </a:lnSpc>
            </a:pPr>
            <a:r>
              <a:rPr lang="en-US" sz="2400" dirty="0" smtClean="0"/>
              <a:t>Large nests also present in the dermis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4" descr="nitin 158"/>
          <p:cNvPicPr>
            <a:picLocks noChangeAspect="1" noChangeArrowheads="1"/>
          </p:cNvPicPr>
          <p:nvPr/>
        </p:nvPicPr>
        <p:blipFill>
          <a:blip r:embed="rId2" cstate="print"/>
          <a:srcRect l="10069" t="8965" r="47504" b="34473"/>
          <a:stretch>
            <a:fillRect/>
          </a:stretch>
        </p:blipFill>
        <p:spPr bwMode="auto">
          <a:xfrm>
            <a:off x="6781800" y="1752600"/>
            <a:ext cx="1752600" cy="1752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pigmen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2590800" cy="1739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Blue nevus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blue nevus is blue on the skin because the melanocytic cells reside deep in the connective tissue</a:t>
            </a:r>
          </a:p>
          <a:p>
            <a:r>
              <a:rPr lang="en-US" sz="2400" dirty="0" smtClean="0"/>
              <a:t>The overlying vessels dampen the brown coloration of melanin, yielding a blue tint.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4" descr="nitin 159"/>
          <p:cNvPicPr>
            <a:picLocks noChangeAspect="1" noChangeArrowheads="1"/>
          </p:cNvPicPr>
          <p:nvPr/>
        </p:nvPicPr>
        <p:blipFill>
          <a:blip r:embed="rId2" cstate="print"/>
          <a:srcRect l="22548" t="2972" r="28371" b="28928"/>
          <a:stretch>
            <a:fillRect/>
          </a:stretch>
        </p:blipFill>
        <p:spPr bwMode="auto">
          <a:xfrm>
            <a:off x="1371600" y="3962400"/>
            <a:ext cx="2514600" cy="1851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pigmen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2667000" cy="1733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114800"/>
          </a:xfrm>
        </p:spPr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en-US" sz="2400" dirty="0" smtClean="0"/>
              <a:t>H/P: two types</a:t>
            </a:r>
          </a:p>
          <a:p>
            <a:pPr>
              <a:lnSpc>
                <a:spcPct val="130000"/>
              </a:lnSpc>
              <a:buNone/>
            </a:pPr>
            <a:r>
              <a:rPr lang="en-US" sz="2400" b="1" i="1" dirty="0" smtClean="0"/>
              <a:t>Common blue nevus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Elongated </a:t>
            </a:r>
            <a:r>
              <a:rPr lang="en-US" sz="2400" dirty="0" err="1" smtClean="0"/>
              <a:t>melanocytes</a:t>
            </a:r>
            <a:r>
              <a:rPr lang="en-US" sz="2400" dirty="0" smtClean="0"/>
              <a:t> with </a:t>
            </a:r>
            <a:r>
              <a:rPr lang="en-US" sz="2400" dirty="0" err="1" smtClean="0"/>
              <a:t>dendritic</a:t>
            </a:r>
            <a:r>
              <a:rPr lang="en-US" sz="2400" dirty="0" smtClean="0"/>
              <a:t> process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Oriented parallel to the epidermis in the middle and lower thirds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Cells packed with melanin</a:t>
            </a:r>
          </a:p>
          <a:p>
            <a:pPr>
              <a:lnSpc>
                <a:spcPct val="160000"/>
              </a:lnSpc>
              <a:buNone/>
            </a:pPr>
            <a:r>
              <a:rPr lang="en-US" sz="2400" b="1" i="1" dirty="0" smtClean="0"/>
              <a:t>Cellular blue nevus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Additional cell type present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Large round cell ,Vacuolated cytoplasm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Cells are arranged in alveolar pattern</a:t>
            </a:r>
          </a:p>
          <a:p>
            <a:pPr>
              <a:lnSpc>
                <a:spcPct val="130000"/>
              </a:lnSpc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mucosal &amp; cutaneous nevi</a:t>
            </a:r>
            <a:endParaRPr lang="en-US" dirty="0"/>
          </a:p>
        </p:txBody>
      </p:sp>
      <p:pic>
        <p:nvPicPr>
          <p:cNvPr id="6146" name="Picture 2" descr="C:\Documents and Settings\shilpa\Desktop\DSC058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30000" contrast="40000"/>
          </a:blip>
          <a:srcRect l="5440" t="10945" r="15993" b="21824"/>
          <a:stretch>
            <a:fillRect/>
          </a:stretch>
        </p:blipFill>
        <p:spPr bwMode="auto">
          <a:xfrm>
            <a:off x="381000" y="1752600"/>
            <a:ext cx="3505200" cy="3276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 descr="C:\Documents and Settings\shilpa\Desktop\DSC05735.JPG"/>
          <p:cNvPicPr>
            <a:picLocks noChangeAspect="1" noChangeArrowheads="1"/>
          </p:cNvPicPr>
          <p:nvPr/>
        </p:nvPicPr>
        <p:blipFill>
          <a:blip r:embed="rId4" cstate="print">
            <a:lum bright="40000" contrast="40000"/>
          </a:blip>
          <a:srcRect l="28110" t="18743" r="24103" b="28778"/>
          <a:stretch>
            <a:fillRect/>
          </a:stretch>
        </p:blipFill>
        <p:spPr bwMode="auto">
          <a:xfrm>
            <a:off x="4876800" y="3200400"/>
            <a:ext cx="3124200" cy="31242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aphicFrame>
        <p:nvGraphicFramePr>
          <p:cNvPr id="53278" name="Object 2"/>
          <p:cNvGraphicFramePr>
            <a:graphicFrameLocks noChangeAspect="1"/>
          </p:cNvGraphicFramePr>
          <p:nvPr/>
        </p:nvGraphicFramePr>
        <p:xfrm>
          <a:off x="457200" y="1054100"/>
          <a:ext cx="8458200" cy="5803900"/>
        </p:xfrm>
        <a:graphic>
          <a:graphicData uri="http://schemas.openxmlformats.org/presentationml/2006/ole">
            <p:oleObj spid="_x0000_s3074" name="Photo Editor Photo" r:id="rId5" imgW="5020376" imgH="367716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003366"/>
                </a:solidFill>
              </a:rPr>
              <a:t>nevus of Ota</a:t>
            </a:r>
          </a:p>
          <a:p>
            <a:pPr>
              <a:buFontTx/>
              <a:buNone/>
            </a:pPr>
            <a:r>
              <a:rPr lang="en-US" sz="2400" dirty="0" smtClean="0"/>
              <a:t>	a) speckled blue-black pigmentation following distribution of trigeminal nerve branches 1 and 2</a:t>
            </a:r>
          </a:p>
          <a:p>
            <a:pPr>
              <a:buFontTx/>
              <a:buNone/>
            </a:pPr>
            <a:r>
              <a:rPr lang="en-US" sz="2400" dirty="0" smtClean="0"/>
              <a:t>	b) may have synchronous skin and intra-oral lesions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003366"/>
                </a:solidFill>
              </a:rPr>
              <a:t>nevus of Ito</a:t>
            </a:r>
          </a:p>
          <a:p>
            <a:pPr>
              <a:buFontTx/>
              <a:buNone/>
            </a:pPr>
            <a:r>
              <a:rPr lang="en-US" sz="2400" dirty="0" smtClean="0"/>
              <a:t>a) follows distribution of </a:t>
            </a:r>
            <a:r>
              <a:rPr lang="en-US" sz="2400" dirty="0" err="1" smtClean="0"/>
              <a:t>supraclavicular</a:t>
            </a:r>
            <a:r>
              <a:rPr lang="en-US" sz="2400" dirty="0" smtClean="0"/>
              <a:t>, scapular and deltoid nerves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epithelioid and spindle cell (Spitz) nevus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 a) first reported in 1948 by Spitz as benign juvenile melanoma</a:t>
            </a:r>
          </a:p>
          <a:p>
            <a:pPr>
              <a:buFontTx/>
              <a:buNone/>
            </a:pPr>
            <a:r>
              <a:rPr lang="en-US" sz="2800" dirty="0" smtClean="0"/>
              <a:t>b) pink skin nodule</a:t>
            </a:r>
          </a:p>
          <a:p>
            <a:pPr>
              <a:buFontTx/>
              <a:buNone/>
            </a:pPr>
            <a:r>
              <a:rPr lang="en-US" sz="2800" dirty="0" smtClean="0"/>
              <a:t>c) clinically resembles </a:t>
            </a:r>
            <a:r>
              <a:rPr lang="en-US" sz="2800" dirty="0" err="1" smtClean="0"/>
              <a:t>pyogenic</a:t>
            </a:r>
            <a:r>
              <a:rPr lang="en-US" sz="2800" dirty="0" smtClean="0"/>
              <a:t> granuloma</a:t>
            </a:r>
          </a:p>
          <a:p>
            <a:pPr>
              <a:buFontTx/>
              <a:buNone/>
            </a:pPr>
            <a:r>
              <a:rPr lang="en-US" sz="2800" dirty="0" smtClean="0"/>
              <a:t>d) most common in children but 25% are reported in patients over age 30</a:t>
            </a:r>
          </a:p>
          <a:p>
            <a:pPr>
              <a:buFontTx/>
              <a:buNone/>
            </a:pPr>
            <a:r>
              <a:rPr lang="en-US" sz="2800" dirty="0" smtClean="0"/>
              <a:t> 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Rare in oral cavity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Except for spindle cell nevus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Intramucosal</a:t>
            </a:r>
            <a:r>
              <a:rPr lang="en-US" sz="2400" dirty="0" smtClean="0"/>
              <a:t> nevi(55%), Blue nevus (36%) compound nevus(6%), </a:t>
            </a:r>
            <a:r>
              <a:rPr lang="en-US" sz="2400" dirty="0" err="1" smtClean="0"/>
              <a:t>junctional</a:t>
            </a:r>
            <a:r>
              <a:rPr lang="en-US" sz="2400" dirty="0" smtClean="0"/>
              <a:t> nevus(&lt;3%)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Occur at all ages, but common in females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Hard palate, buccal mucosa, lip and gingiva account for majority of cases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Majority are raised 20% are flat , macular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ess frequently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occuring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CELLULAR BLUE NEVI.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are more aggressive &amp; has greater rate of recurrence.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Increased number of nevi are common in Turners s&amp;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Noonans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syndrome.</a:t>
            </a:r>
          </a:p>
          <a:p>
            <a:pPr>
              <a:buNone/>
            </a:pPr>
            <a:r>
              <a:rPr lang="en-US" sz="2400" b="1" u="sng" dirty="0" smtClean="0"/>
              <a:t>Treatment </a:t>
            </a:r>
          </a:p>
          <a:p>
            <a:pPr>
              <a:buNone/>
            </a:pPr>
            <a:r>
              <a:rPr lang="en-US" sz="2400" dirty="0" smtClean="0"/>
              <a:t>Laser &amp; intense light therapy are used in </a:t>
            </a:r>
            <a:r>
              <a:rPr lang="en-US" sz="2400" dirty="0" err="1" smtClean="0"/>
              <a:t>cutaneous</a:t>
            </a:r>
            <a:r>
              <a:rPr lang="en-US" sz="2400" dirty="0" smtClean="0"/>
              <a:t> nevi.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114800"/>
          </a:xfrm>
        </p:spPr>
        <p:txBody>
          <a:bodyPr/>
          <a:lstStyle/>
          <a:p>
            <a:r>
              <a:rPr lang="en-US" sz="2800" dirty="0" smtClean="0"/>
              <a:t>Oral and perioral pigmentation may be        </a:t>
            </a:r>
          </a:p>
          <a:p>
            <a:pPr>
              <a:buNone/>
            </a:pPr>
            <a:r>
              <a:rPr lang="en-US" sz="2800" dirty="0" smtClean="0"/>
              <a:t>    -physiologic or </a:t>
            </a:r>
          </a:p>
          <a:p>
            <a:pPr>
              <a:buNone/>
            </a:pPr>
            <a:r>
              <a:rPr lang="en-US" sz="2800" dirty="0" smtClean="0"/>
              <a:t>    -pathologic in origin.</a:t>
            </a:r>
          </a:p>
          <a:p>
            <a:r>
              <a:rPr lang="en-US" sz="2800" dirty="0" smtClean="0"/>
              <a:t>Physiologic pigmentation is typically brown in colour.</a:t>
            </a:r>
          </a:p>
          <a:p>
            <a:r>
              <a:rPr lang="en-US" sz="2800" dirty="0" smtClean="0"/>
              <a:t>Oral pigmentation has been associated with a variety of endogenous and exogenous etiologic factors.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Endogenous pigments: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sz="2800" dirty="0" smtClean="0"/>
              <a:t>            Hemosiderin ;melanin ;hemoglobin.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Exogenous pigments: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dirty="0" smtClean="0"/>
              <a:t>                       Heavy metals.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el-melan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7200"/>
            <a:ext cx="2209800" cy="2285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Malignant Melanoma/</a:t>
            </a:r>
            <a:r>
              <a:rPr lang="en-US" sz="30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melanocarcinoma</a:t>
            </a:r>
            <a:endParaRPr lang="en-US" sz="3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Etiology &amp; pathogenesis: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least common, but most deadly of all primary skin cancers.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H/o multiple episodes of acute sun exposure, especially at younger age,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immunosuppression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presence  of multiple cutaneous nevi, &amp; family H/o melanoma are the risk factors.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Melanoma prone families have high incidence of mutations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suppressor genes ,CDKNA2/p16.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Melanocytic nevi, melanomas frequently exhibit mutations in BRAF, HRAS, NRAS proto-oncogenes.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39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9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features: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Commonly seen on the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malar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region of the skin.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They are commonly seen in white population.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Cutaneous melanomas appear macular &amp; the color can be varied ranging from brown to blue with zones 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depigmentation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lesions are commonly seen in elderly population, over the age of 45, shows male predilection.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characteristics are best described  by  A B C D E of Melanoma: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A: Asymmetry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B: Border irregularity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C: Color Variation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D: Diameter &gt; 6mm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E: Elevation or surface elevation.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7" descr="mel-melan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535682" cy="3657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5940552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Melanomas tend to exhibit 2 directional patterns of growth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Radial growth pattern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Vertical growth pattern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1FD947"/>
                </a:solidFill>
              </a:rPr>
              <a:t>Radial growth phase :</a:t>
            </a:r>
          </a:p>
          <a:p>
            <a:r>
              <a:rPr lang="en-US" sz="2400" dirty="0" smtClean="0"/>
              <a:t>Present during initial stages ; confined to initial layer of epidermis ; the malignant </a:t>
            </a:r>
            <a:r>
              <a:rPr lang="en-US" sz="2400" dirty="0" err="1" smtClean="0"/>
              <a:t>melanocytes</a:t>
            </a:r>
            <a:r>
              <a:rPr lang="en-US" sz="2400" dirty="0" smtClean="0"/>
              <a:t> tend to spread laterally ;have good prognosis </a:t>
            </a:r>
          </a:p>
          <a:p>
            <a:pPr>
              <a:buNone/>
            </a:pPr>
            <a:r>
              <a:rPr lang="en-US" sz="2400" dirty="0" smtClean="0">
                <a:solidFill>
                  <a:srgbClr val="1FD947"/>
                </a:solidFill>
              </a:rPr>
              <a:t>Vertical growth phase :</a:t>
            </a:r>
          </a:p>
          <a:p>
            <a:r>
              <a:rPr lang="en-US" sz="2400" dirty="0" err="1" smtClean="0"/>
              <a:t>Neoplastic</a:t>
            </a:r>
            <a:r>
              <a:rPr lang="en-US" sz="2400" dirty="0" smtClean="0"/>
              <a:t> cells populate underlying dermis , metastasis possible ;prognosis is poor </a:t>
            </a:r>
          </a:p>
          <a:p>
            <a:pPr marL="457200" indent="-45720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melanoma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4 main clinicopathologic subtypes of melanoma.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Superficial spreading melanoma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Lentigo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maligna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melanoma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lentiginous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melanoma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Nodular melanoma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724400" y="2590800"/>
            <a:ext cx="381000" cy="114300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2971800"/>
            <a:ext cx="286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dirty="0" smtClean="0"/>
              <a:t>Radial growth pattern</a:t>
            </a:r>
          </a:p>
        </p:txBody>
      </p:sp>
      <p:sp>
        <p:nvSpPr>
          <p:cNvPr id="7" name="Right Brace 6"/>
          <p:cNvSpPr/>
          <p:nvPr/>
        </p:nvSpPr>
        <p:spPr>
          <a:xfrm>
            <a:off x="3276600" y="3886200"/>
            <a:ext cx="2286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3886200"/>
            <a:ext cx="301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dirty="0" smtClean="0"/>
              <a:t>Vertical growth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shilpa\Desktop\DSC05737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6637" t="23388" r="64047" b="20326"/>
          <a:stretch>
            <a:fillRect/>
          </a:stretch>
        </p:blipFill>
        <p:spPr bwMode="auto">
          <a:xfrm rot="5400000">
            <a:off x="6476996" y="838199"/>
            <a:ext cx="2438403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6172200" cy="58674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Superficial spreading melanoma: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common cutaneous form of melanoma -70%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Appears as macules with variety of colors. Lesions are slightly elevated of &lt; 3cm in greatest diameter at diagnosis.</a:t>
            </a:r>
          </a:p>
          <a:p>
            <a:r>
              <a:rPr lang="en-US" sz="2400" dirty="0" smtClean="0"/>
              <a:t> predominant sites</a:t>
            </a:r>
          </a:p>
          <a:p>
            <a:pPr>
              <a:buFontTx/>
              <a:buNone/>
            </a:pPr>
            <a:r>
              <a:rPr lang="en-US" sz="2400" dirty="0" smtClean="0"/>
              <a:t>			*males: head, neck and trunk</a:t>
            </a:r>
          </a:p>
          <a:p>
            <a:pPr>
              <a:buFontTx/>
              <a:buNone/>
            </a:pPr>
            <a:r>
              <a:rPr lang="en-US" sz="2400" dirty="0" smtClean="0"/>
              <a:t>			*females: back of legs</a:t>
            </a:r>
          </a:p>
          <a:p>
            <a:pPr>
              <a:buFontTx/>
              <a:buNone/>
            </a:pPr>
            <a:r>
              <a:rPr lang="en-US" sz="2800" dirty="0" smtClean="0"/>
              <a:t>		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6934200" cy="5864352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003399"/>
                </a:solidFill>
              </a:rPr>
              <a:t>Lentigo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</a:rPr>
              <a:t>maligna</a:t>
            </a:r>
            <a:r>
              <a:rPr lang="en-US" sz="2400" dirty="0" smtClean="0">
                <a:solidFill>
                  <a:srgbClr val="003399"/>
                </a:solidFill>
              </a:rPr>
              <a:t> melanoma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/>
              <a:t>Accounts for 5-10 % of cutaneous melanomas.</a:t>
            </a:r>
          </a:p>
          <a:p>
            <a:r>
              <a:rPr lang="en-US" sz="2400" dirty="0" smtClean="0"/>
              <a:t>terminology</a:t>
            </a:r>
          </a:p>
          <a:p>
            <a:r>
              <a:rPr lang="en-US" sz="2400" dirty="0" smtClean="0"/>
              <a:t>large size (4-6 cm average diameter)</a:t>
            </a:r>
          </a:p>
          <a:p>
            <a:r>
              <a:rPr lang="en-US" sz="2400" dirty="0" smtClean="0"/>
              <a:t>flat surface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03426" name="Picture 2" descr="http://www.aad.org/education/students/_img/PigmentedLesions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1066800"/>
            <a:ext cx="23812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467600" cy="5940552"/>
          </a:xfrm>
        </p:spPr>
        <p:txBody>
          <a:bodyPr/>
          <a:lstStyle/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rgbClr val="003399"/>
                </a:solidFill>
              </a:rPr>
              <a:t>Acral</a:t>
            </a:r>
            <a:r>
              <a:rPr lang="en-US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</a:rPr>
              <a:t>lentiginous</a:t>
            </a:r>
            <a:r>
              <a:rPr lang="en-US" sz="2800" dirty="0" smtClean="0">
                <a:solidFill>
                  <a:srgbClr val="003399"/>
                </a:solidFill>
              </a:rPr>
              <a:t> melanoma</a:t>
            </a:r>
          </a:p>
          <a:p>
            <a:endParaRPr lang="en-US" dirty="0" smtClean="0"/>
          </a:p>
          <a:p>
            <a:r>
              <a:rPr lang="en-US" sz="2400" dirty="0" smtClean="0"/>
              <a:t>Most common form of oral melanoma.</a:t>
            </a:r>
          </a:p>
          <a:p>
            <a:r>
              <a:rPr lang="en-US" sz="2400" dirty="0" smtClean="0"/>
              <a:t>Darkly pigmented , irregularly </a:t>
            </a:r>
            <a:r>
              <a:rPr lang="en-US" sz="2400" dirty="0" err="1" smtClean="0"/>
              <a:t>marginated</a:t>
            </a:r>
            <a:r>
              <a:rPr lang="en-US" sz="2400" dirty="0" smtClean="0"/>
              <a:t> macule, which later develops a nodular growth phase.</a:t>
            </a:r>
          </a:p>
          <a:p>
            <a:r>
              <a:rPr lang="en-US" sz="2400" dirty="0" smtClean="0"/>
              <a:t>essentially an aggressive form of </a:t>
            </a:r>
            <a:r>
              <a:rPr lang="en-US" sz="2400" dirty="0" err="1" smtClean="0"/>
              <a:t>lentigo</a:t>
            </a:r>
            <a:r>
              <a:rPr lang="en-US" sz="2400" dirty="0" smtClean="0"/>
              <a:t> </a:t>
            </a:r>
            <a:r>
              <a:rPr lang="en-US" sz="2400" dirty="0" err="1" smtClean="0"/>
              <a:t>maligna</a:t>
            </a:r>
            <a:r>
              <a:rPr lang="en-US" sz="2400" dirty="0" smtClean="0"/>
              <a:t> melanoma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3399"/>
                </a:solidFill>
              </a:rPr>
              <a:t>Nodular melanoma</a:t>
            </a: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Nodular melanoma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endParaRPr lang="en-US" sz="1600" dirty="0" smtClean="0"/>
          </a:p>
          <a:p>
            <a:r>
              <a:rPr lang="en-US" sz="2400" dirty="0" smtClean="0"/>
              <a:t>Represents 15% of cutaneous melanomas &amp; 1/3 rd develops in head &amp; neck region.</a:t>
            </a:r>
          </a:p>
          <a:p>
            <a:endParaRPr lang="en-US" sz="2400" dirty="0" smtClean="0"/>
          </a:p>
          <a:p>
            <a:r>
              <a:rPr lang="en-US" sz="2400" dirty="0" smtClean="0"/>
              <a:t>It is actually a deeply pigmented </a:t>
            </a:r>
            <a:r>
              <a:rPr lang="en-US" sz="2400" dirty="0" err="1" smtClean="0"/>
              <a:t>exophytic</a:t>
            </a:r>
            <a:r>
              <a:rPr lang="en-US" sz="2400" dirty="0" smtClean="0"/>
              <a:t> lesion, sometimes melanoma cells are so poorly differentiated that they no longer produce melanin, resulting in non-pigmented </a:t>
            </a:r>
            <a:r>
              <a:rPr lang="en-US" sz="2400" dirty="0" err="1" smtClean="0"/>
              <a:t>amelanotic</a:t>
            </a:r>
            <a:r>
              <a:rPr lang="en-US" sz="2400" dirty="0" smtClean="0"/>
              <a:t> melanoma.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2" descr="C:\Documents and Settings\shilpa\Desktop\DSC05832.JPG"/>
          <p:cNvPicPr>
            <a:picLocks noChangeAspect="1" noChangeArrowheads="1"/>
          </p:cNvPicPr>
          <p:nvPr/>
        </p:nvPicPr>
        <p:blipFill>
          <a:blip r:embed="rId2" cstate="print"/>
          <a:srcRect l="10155" t="26548" r="49975" b="6221"/>
          <a:stretch>
            <a:fillRect/>
          </a:stretch>
        </p:blipFill>
        <p:spPr bwMode="auto">
          <a:xfrm rot="5400000">
            <a:off x="6134100" y="-266701"/>
            <a:ext cx="2590801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5592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Ulcerations, pain, tooth mobility, spontaneous exfoliation, root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bone loss,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parasthesia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present or may be asymptomatic.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very poor prognosis as frequently associated with  regional lymphatic metastasis.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H/o previous melanoma, sparing of palate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amelanosis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lack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junctional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activity are suggestive of metastatic one.</a:t>
            </a:r>
          </a:p>
          <a:p>
            <a:pPr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Surgery with wide margins is treatment of choice.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CT &amp; MRI to metastases to the regional lymph nodes.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Immunotheraupetic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agents like interferon alpha 2B.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Endogenous Pigmentation in Oral Mucosa</a:t>
            </a:r>
            <a:r>
              <a:rPr 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Pigment                Color                   Disease Process</a:t>
            </a:r>
          </a:p>
          <a:p>
            <a:pPr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700" dirty="0" smtClean="0"/>
              <a:t>Hemoglobin              Blue, red or purple                         Varix, hemangioma, Kaposi’s </a:t>
            </a:r>
          </a:p>
          <a:p>
            <a:pPr>
              <a:buNone/>
            </a:pPr>
            <a:r>
              <a:rPr lang="en-US" sz="1700" dirty="0" smtClean="0"/>
              <a:t>                                                                                                sarcoma, </a:t>
            </a:r>
            <a:r>
              <a:rPr lang="en-US" sz="1700" dirty="0" err="1" smtClean="0"/>
              <a:t>angiosarcoma</a:t>
            </a:r>
            <a:r>
              <a:rPr lang="en-US" sz="1700" dirty="0" smtClean="0"/>
              <a:t>, 					                             hereditary </a:t>
            </a:r>
            <a:r>
              <a:rPr lang="en-US" sz="1700" dirty="0" err="1" smtClean="0"/>
              <a:t>hemorragic</a:t>
            </a:r>
            <a:r>
              <a:rPr lang="en-US" sz="1700" dirty="0" smtClean="0"/>
              <a:t> 						            </a:t>
            </a:r>
            <a:r>
              <a:rPr lang="en-US" sz="1700" dirty="0" err="1" smtClean="0"/>
              <a:t>telangiectasia</a:t>
            </a:r>
            <a:r>
              <a:rPr lang="en-US" sz="1700" dirty="0" smtClean="0"/>
              <a:t>.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Hemosiderin             Brown                                             Ecchymosis, petechiae,  						           </a:t>
            </a:r>
            <a:r>
              <a:rPr lang="en-US" sz="1700" dirty="0" err="1" smtClean="0"/>
              <a:t>thrombosed</a:t>
            </a:r>
            <a:r>
              <a:rPr lang="en-US" sz="1700" dirty="0" smtClean="0"/>
              <a:t> </a:t>
            </a:r>
            <a:r>
              <a:rPr lang="en-US" sz="1700" dirty="0" err="1" smtClean="0"/>
              <a:t>varix</a:t>
            </a:r>
            <a:r>
              <a:rPr lang="en-US" sz="1700" dirty="0" smtClean="0"/>
              <a:t>, </a:t>
            </a:r>
            <a:r>
              <a:rPr lang="en-US" sz="1700" dirty="0" err="1" smtClean="0"/>
              <a:t>hemorrahgic</a:t>
            </a:r>
            <a:r>
              <a:rPr lang="en-US" sz="1700" dirty="0" smtClean="0"/>
              <a:t> 					           </a:t>
            </a:r>
            <a:r>
              <a:rPr lang="en-US" sz="1700" dirty="0" err="1" smtClean="0"/>
              <a:t>mucocele</a:t>
            </a:r>
            <a:r>
              <a:rPr lang="en-US" sz="1700" dirty="0" smtClean="0"/>
              <a:t>, hemochromatosis.</a:t>
            </a:r>
          </a:p>
          <a:p>
            <a:endParaRPr lang="en-US" sz="1700" dirty="0" smtClean="0"/>
          </a:p>
          <a:p>
            <a:r>
              <a:rPr lang="en-US" sz="1700" dirty="0" smtClean="0"/>
              <a:t>Melanin                     Brown, black, gray                        </a:t>
            </a:r>
            <a:r>
              <a:rPr lang="en-US" sz="1700" dirty="0" err="1" smtClean="0"/>
              <a:t>Melanotic</a:t>
            </a:r>
            <a:r>
              <a:rPr lang="en-US" sz="1700" dirty="0" smtClean="0"/>
              <a:t> macule, nevus, 					                      melanoma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5638800" cy="640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Clinical features: Oral melanomas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Comprise less than 1% of all melanomas. </a:t>
            </a:r>
          </a:p>
          <a:p>
            <a:r>
              <a:rPr lang="en-US" sz="2400" dirty="0" smtClean="0"/>
              <a:t>Twice as common in men than women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Occur on the anterior labial gingiva and the anterior aspect of the hard palate.</a:t>
            </a:r>
          </a:p>
          <a:p>
            <a:r>
              <a:rPr lang="en-US" sz="2400" dirty="0" smtClean="0"/>
              <a:t>In the early stages,  macular  brown and black plaques with an irregular outline </a:t>
            </a:r>
          </a:p>
          <a:p>
            <a:r>
              <a:rPr lang="en-US" sz="2400" dirty="0" smtClean="0"/>
              <a:t>Eventually become more diffuse, nodular, and </a:t>
            </a:r>
            <a:r>
              <a:rPr lang="en-US" sz="2400" dirty="0" err="1" smtClean="0"/>
              <a:t>tumefactive</a:t>
            </a:r>
            <a:r>
              <a:rPr lang="en-US" sz="2400" dirty="0" smtClean="0"/>
              <a:t>, with foci of hyper- and </a:t>
            </a:r>
            <a:r>
              <a:rPr lang="en-US" sz="2400" dirty="0" err="1" smtClean="0"/>
              <a:t>hypopigmentation</a:t>
            </a:r>
            <a:r>
              <a:rPr lang="en-US" sz="2400" dirty="0" smtClean="0"/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1/3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may exhibit little or no pigmentation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amelanosis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97282" name="Picture 2" descr="http://t2.gstatic.com/images?q=tbn:otleaaNi1BCKwM:http://img.medscape.com/pi/emed/ckb/dermatology/1048885-1078833-227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429000"/>
            <a:ext cx="2911415" cy="2057400"/>
          </a:xfrm>
          <a:prstGeom prst="rect">
            <a:avLst/>
          </a:prstGeom>
          <a:noFill/>
        </p:spPr>
      </p:pic>
      <p:pic>
        <p:nvPicPr>
          <p:cNvPr id="97284" name="Picture 4" descr="http://t0.gstatic.com/images?q=tbn:sJ1EgBDRIvTHOM:http://dermatology.cdlib.org/141/case_presentations/oralmm/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914400"/>
            <a:ext cx="3048000" cy="220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391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Excision with wide margins is the treatment of choice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Once nodularity is evolved, the lesion is probly already metastasized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Chemotherapy  and immunotherapy strategies undertaken once the metastasis has been identified 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6000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sz="6000" dirty="0" smtClean="0">
                <a:latin typeface="Algerian" pitchFamily="82" charset="0"/>
              </a:rPr>
              <a:t> Multifocal/diffuse     	pigmentation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Multifocal/Diffuse Pigmentation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296400" cy="4114800"/>
          </a:xfrm>
        </p:spPr>
        <p:txBody>
          <a:bodyPr/>
          <a:lstStyle/>
          <a:p>
            <a:r>
              <a:rPr lang="en-US" sz="2800" dirty="0" smtClean="0"/>
              <a:t>Physiologic Pigmentation</a:t>
            </a:r>
          </a:p>
          <a:p>
            <a:r>
              <a:rPr lang="en-US" sz="2800" dirty="0" smtClean="0"/>
              <a:t>Drug-Induced Melanosis</a:t>
            </a:r>
          </a:p>
          <a:p>
            <a:r>
              <a:rPr lang="en-US" sz="2800" dirty="0" smtClean="0"/>
              <a:t>Smoker’s Melanosis</a:t>
            </a:r>
          </a:p>
          <a:p>
            <a:r>
              <a:rPr lang="en-US" sz="2800" dirty="0" smtClean="0"/>
              <a:t>Post-inflammatory (Inflammatory) Hyperpigmentation</a:t>
            </a:r>
          </a:p>
          <a:p>
            <a:r>
              <a:rPr lang="en-US" sz="2800" dirty="0" err="1" smtClean="0"/>
              <a:t>Melasma</a:t>
            </a:r>
            <a:r>
              <a:rPr lang="en-US" sz="2800" dirty="0" smtClean="0"/>
              <a:t> (</a:t>
            </a:r>
            <a:r>
              <a:rPr lang="en-US" sz="2800" dirty="0" err="1" smtClean="0"/>
              <a:t>Chloasma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19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3600" b="1" dirty="0" smtClean="0"/>
              <a:t>    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Physiological (Racial) Pigmentation</a:t>
            </a:r>
            <a:r>
              <a:rPr lang="en-US" sz="3600" b="1" u="sng" dirty="0" smtClean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common source of diffused pigmentation. Common in African, Asian &amp; Mediterranean populations.</a:t>
            </a:r>
          </a:p>
          <a:p>
            <a:pPr>
              <a:spcBef>
                <a:spcPct val="5000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Develops during the first 2 decades of life but may not come to patient’s notice until later.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 descr="C:\My Documents\08-06-05\fig01.jpg"/>
          <p:cNvPicPr>
            <a:picLocks noChangeAspect="1" noChangeArrowheads="1"/>
          </p:cNvPicPr>
          <p:nvPr/>
        </p:nvPicPr>
        <p:blipFill>
          <a:blip r:embed="rId3" cstate="print"/>
          <a:srcRect l="3509" t="3853" r="5263" b="6555"/>
          <a:stretch>
            <a:fillRect/>
          </a:stretch>
        </p:blipFill>
        <p:spPr bwMode="auto">
          <a:xfrm>
            <a:off x="1981200" y="3352800"/>
            <a:ext cx="39624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  <a:buNone/>
            </a:pPr>
            <a:r>
              <a:rPr lang="en-US" dirty="0" smtClean="0"/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Drug-Induced Pigmentation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Clinical features: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10-20% of all acquired melanocytic pigmentations are drug induced.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be diffused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localised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one mucosal surface often seen on hard palate .</a:t>
            </a:r>
          </a:p>
          <a:p>
            <a:pPr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Diagnosis: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Onset of melanosis is temporary &amp; associated with specific medications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sz="3600" b="1" u="sng" dirty="0" smtClean="0">
                <a:solidFill>
                  <a:srgbClr val="FF9900"/>
                </a:solidFill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</a:rPr>
              <a:t>Drugs associated with oral mucosal pigmentation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err="1" smtClean="0"/>
              <a:t>Antimalarials</a:t>
            </a:r>
            <a:r>
              <a:rPr lang="en-US" sz="2600" dirty="0" smtClean="0"/>
              <a:t>:    </a:t>
            </a:r>
            <a:r>
              <a:rPr lang="en-US" sz="2600" dirty="0" err="1" smtClean="0"/>
              <a:t>Chloroquine</a:t>
            </a:r>
            <a:r>
              <a:rPr lang="en-US" sz="2600" dirty="0" smtClean="0"/>
              <a:t>, </a:t>
            </a:r>
            <a:r>
              <a:rPr lang="en-US" sz="2600" dirty="0" err="1" smtClean="0"/>
              <a:t>Hydroxychloroquine</a:t>
            </a:r>
            <a:r>
              <a:rPr lang="en-US" sz="2600" dirty="0" smtClean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err="1" smtClean="0"/>
              <a:t>Quinidine</a:t>
            </a:r>
            <a:r>
              <a:rPr lang="en-US" sz="2600" dirty="0" smtClean="0"/>
              <a:t>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 </a:t>
            </a:r>
            <a:r>
              <a:rPr lang="en-US" sz="2600" dirty="0" err="1" smtClean="0"/>
              <a:t>Zidovudine</a:t>
            </a:r>
            <a:r>
              <a:rPr lang="en-US" sz="2600" dirty="0" smtClean="0"/>
              <a:t>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 Tetracycline,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 </a:t>
            </a:r>
            <a:r>
              <a:rPr lang="en-US" sz="2600" dirty="0" err="1" smtClean="0"/>
              <a:t>Minocycline</a:t>
            </a:r>
            <a:r>
              <a:rPr lang="en-US" sz="2600" dirty="0" smtClean="0"/>
              <a:t>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 Chlorpromazine, Oral contraceptives,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err="1" smtClean="0"/>
              <a:t>Clofazimine</a:t>
            </a:r>
            <a:r>
              <a:rPr lang="en-US" sz="2600" dirty="0" smtClean="0"/>
              <a:t>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 </a:t>
            </a:r>
            <a:r>
              <a:rPr lang="en-US" sz="2600" dirty="0" err="1" smtClean="0"/>
              <a:t>Ketoconazole</a:t>
            </a:r>
            <a:r>
              <a:rPr lang="en-US" sz="2600" dirty="0" smtClean="0"/>
              <a:t>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 </a:t>
            </a:r>
            <a:r>
              <a:rPr lang="en-US" sz="2600" dirty="0" err="1" smtClean="0"/>
              <a:t>Amiodarone</a:t>
            </a:r>
            <a:r>
              <a:rPr lang="en-US" sz="2600" dirty="0" smtClean="0"/>
              <a:t>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 </a:t>
            </a:r>
            <a:r>
              <a:rPr lang="en-US" sz="2600" dirty="0" err="1" smtClean="0"/>
              <a:t>Busulphan</a:t>
            </a:r>
            <a:r>
              <a:rPr lang="en-US" sz="2600" dirty="0" smtClean="0"/>
              <a:t>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 Doxorubicin,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 </a:t>
            </a:r>
            <a:r>
              <a:rPr lang="en-US" sz="2600" dirty="0" err="1" smtClean="0"/>
              <a:t>Bleomycin</a:t>
            </a:r>
            <a:r>
              <a:rPr lang="en-US" sz="2600" dirty="0" smtClean="0"/>
              <a:t>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 </a:t>
            </a:r>
            <a:r>
              <a:rPr lang="en-US" sz="2600" dirty="0" err="1" smtClean="0"/>
              <a:t>Cyclophosphamide</a:t>
            </a:r>
            <a:r>
              <a:rPr lang="en-US" sz="2600" dirty="0" smtClean="0"/>
              <a:t>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600" dirty="0" smtClean="0"/>
              <a:t> 5-Flurouracil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r>
              <a:rPr lang="en-US" sz="2800" dirty="0" smtClean="0"/>
              <a:t>Is a tetracycline derivative used for acne treatment.</a:t>
            </a:r>
          </a:p>
          <a:p>
            <a:r>
              <a:rPr lang="en-US" sz="2800" dirty="0" smtClean="0"/>
              <a:t>Can cause pigmentation of developing teeth,</a:t>
            </a:r>
          </a:p>
          <a:p>
            <a:r>
              <a:rPr lang="en-US" sz="2800" dirty="0" smtClean="0"/>
              <a:t>On chronic intake may get incorporated into normal bone thus the teeth may appear normal but their surrounding bone may appear green blue or even black.</a:t>
            </a:r>
          </a:p>
          <a:p>
            <a:r>
              <a:rPr lang="en-US" sz="2800" dirty="0" smtClean="0"/>
              <a:t>Investigation- Prussian blue.</a:t>
            </a:r>
          </a:p>
          <a:p>
            <a:r>
              <a:rPr lang="en-US" sz="2800" dirty="0" err="1" smtClean="0"/>
              <a:t>Methacycline</a:t>
            </a:r>
            <a:r>
              <a:rPr lang="en-US" sz="2800" dirty="0" smtClean="0"/>
              <a:t>-similar pigmentation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2" descr="C:\Documents and Settings\shilpa\Desktop\DSC05833.JPG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 l="14821" t="12509" r="27720" b="31205"/>
          <a:stretch>
            <a:fillRect/>
          </a:stretch>
        </p:blipFill>
        <p:spPr bwMode="auto">
          <a:xfrm>
            <a:off x="5867400" y="3810000"/>
            <a:ext cx="3200400" cy="28085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600200" y="101025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Minocycline</a:t>
            </a:r>
            <a:r>
              <a:rPr lang="en-US" sz="3200" b="1" dirty="0" smtClean="0">
                <a:solidFill>
                  <a:schemeClr val="bg1"/>
                </a:solidFill>
              </a:rPr>
              <a:t> –induced oral melanosis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5867400" cy="556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3500" b="1" u="sng" dirty="0" smtClean="0">
                <a:solidFill>
                  <a:schemeClr val="bg1"/>
                </a:solidFill>
              </a:rPr>
              <a:t>Smoker’s Melanosis</a:t>
            </a:r>
            <a:endParaRPr lang="en-US" sz="2600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melanosis increases prominently during the first year of smoking.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Increased production of melanin is a biologic defense against noxious products of tobacco smoke .</a:t>
            </a:r>
            <a:endParaRPr lang="en-US" sz="26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Occurs in 2-5% of the smokers ; intensity related to duration of smoking .</a:t>
            </a:r>
            <a:endParaRPr lang="en-US" sz="26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Commonly involve ant. Labial  gingiva and palate.</a:t>
            </a: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Smoker’s melanosis usually disappears within 3 years of smoking cessation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2" descr="F:\dr shilpa\PATIENTS\smokers melanosis\DSC05358.JPG"/>
          <p:cNvPicPr>
            <a:picLocks noChangeAspect="1" noChangeArrowheads="1"/>
          </p:cNvPicPr>
          <p:nvPr/>
        </p:nvPicPr>
        <p:blipFill>
          <a:blip r:embed="rId3" cstate="print"/>
          <a:srcRect l="22727" t="2273" r="29545" b="20455"/>
          <a:stretch>
            <a:fillRect/>
          </a:stretch>
        </p:blipFill>
        <p:spPr bwMode="auto">
          <a:xfrm>
            <a:off x="6324600" y="2590800"/>
            <a:ext cx="21336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3" descr="F:\dr shilpa\PATIENTS\smokers melanosis\DSC05351.JPG"/>
          <p:cNvPicPr>
            <a:picLocks noChangeAspect="1" noChangeArrowheads="1"/>
          </p:cNvPicPr>
          <p:nvPr/>
        </p:nvPicPr>
        <p:blipFill>
          <a:blip r:embed="rId4" cstate="print"/>
          <a:srcRect r="12121"/>
          <a:stretch>
            <a:fillRect/>
          </a:stretch>
        </p:blipFill>
        <p:spPr bwMode="auto">
          <a:xfrm>
            <a:off x="6629400" y="152400"/>
            <a:ext cx="2209800" cy="2388394"/>
          </a:xfrm>
          <a:prstGeom prst="rect">
            <a:avLst/>
          </a:prstGeom>
          <a:noFill/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8" name="Picture 3" descr="fig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7" t="3724" r="5368" b="10628"/>
          <a:stretch>
            <a:fillRect/>
          </a:stretch>
        </p:blipFill>
        <p:spPr bwMode="auto">
          <a:xfrm>
            <a:off x="5715000" y="4953000"/>
            <a:ext cx="259080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96200" cy="4114800"/>
          </a:xfrm>
        </p:spPr>
        <p:txBody>
          <a:bodyPr/>
          <a:lstStyle/>
          <a:p>
            <a:r>
              <a:rPr lang="en-US" sz="2400" dirty="0" smtClean="0"/>
              <a:t>Alcohol also induces pigmentation particularly the posterior regions of the mouth along with soft palate</a:t>
            </a:r>
          </a:p>
          <a:p>
            <a:endParaRPr lang="en-US" sz="2400" dirty="0" smtClean="0"/>
          </a:p>
          <a:p>
            <a:r>
              <a:rPr lang="en-US" sz="2400" dirty="0" smtClean="0"/>
              <a:t>Alcoholic melanosis is associated with higher risk of cancers of upper aero-digestive tract.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6416"/>
            <a:ext cx="8915399" cy="6061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Exogenous Pigmentation of Oral Mucosa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      Source                             Color                     Disease process</a:t>
            </a:r>
          </a:p>
          <a:p>
            <a:endParaRPr lang="en-US" sz="2000" dirty="0" smtClean="0"/>
          </a:p>
          <a:p>
            <a:r>
              <a:rPr lang="en-US" sz="1700" dirty="0" smtClean="0"/>
              <a:t>Silver amalgam                     gray, black                        tattoo, iatrogenic trauma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Graphite                                gray, black                        tattoo, trauma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Lead, mercury, Bismuth            gray                              ingestion of paints &amp; medicines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err="1" smtClean="0"/>
              <a:t>Chromogenic</a:t>
            </a:r>
            <a:r>
              <a:rPr lang="en-US" sz="1700" dirty="0" smtClean="0"/>
              <a:t> Bacteria           black, brown, green          superficial colonization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924800" cy="5715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  inflammatory Pigmentation</a:t>
            </a: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endParaRPr lang="en-US" sz="32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Frequently seen in dark-skinned individuals.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Occurs in the areas subjected to previous injury / inflammation. </a:t>
            </a: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:, In oral cavity lichen planus.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/>
              <a:t>Multiple brown to black pigmented area are seen adjacent to erosive or reticular lichen planus 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lichen planus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pigmentosus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Upon resolution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lichenoid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lesion pigmentation may or may not resolve.</a:t>
            </a: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027" name="Picture 3" descr="C:\Users\Priyanka\Desktop\DSC05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6670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buNone/>
            </a:pPr>
            <a:r>
              <a:rPr 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Melasma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chloasma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/ mask of pregnancy.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Melasma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often used to describe pigmentation associated with pregnancy or ingestion of oral contraceptives.(both are associated with oral mucosal melanosis)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Combination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estrogen &amp; progesterone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induces the pigment.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Seen in sun exposed areas ,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forehead,cheeks,upper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lips,chin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Gradually resolves after pregnancy or discontinuation of oral contraceptives.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5538" name="Picture 2" descr="http://www.reygani.com/images/mama-ba-melasma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90600"/>
            <a:ext cx="3276600" cy="259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3074" name="Picture 2" descr="C:\Documents and Settings\shilpa\Desktop\DSC05736.JPG"/>
          <p:cNvPicPr>
            <a:picLocks noChangeAspect="1" noChangeArrowheads="1"/>
          </p:cNvPicPr>
          <p:nvPr/>
        </p:nvPicPr>
        <p:blipFill>
          <a:blip r:embed="rId3" cstate="print"/>
          <a:srcRect l="20267" t="23980" r="23984" b="27698"/>
          <a:stretch>
            <a:fillRect/>
          </a:stretch>
        </p:blipFill>
        <p:spPr bwMode="auto">
          <a:xfrm>
            <a:off x="304800" y="2362200"/>
            <a:ext cx="3733800" cy="2971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098" name="Picture 2" descr="C:\Documents and Settings\shilpa\Desktop\DSC05836.JPG"/>
          <p:cNvPicPr>
            <a:picLocks noChangeAspect="1" noChangeArrowheads="1"/>
          </p:cNvPicPr>
          <p:nvPr/>
        </p:nvPicPr>
        <p:blipFill>
          <a:blip r:embed="rId4" cstate="print"/>
          <a:srcRect l="12834" t="30176" r="31417" b="27697"/>
          <a:stretch>
            <a:fillRect/>
          </a:stretch>
        </p:blipFill>
        <p:spPr bwMode="auto">
          <a:xfrm>
            <a:off x="4343400" y="34290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Algerian" pitchFamily="82" charset="0"/>
                <a:cs typeface="Times New Roman" pitchFamily="18" charset="0"/>
              </a:rPr>
              <a:t>   Melanosis associated with systemic or genetic diseases</a:t>
            </a:r>
            <a:endParaRPr lang="en-US" sz="4400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Melanosis Associated With Systemic Or </a:t>
            </a:r>
            <a:br>
              <a:rPr lang="en-US" sz="3600" dirty="0" smtClean="0"/>
            </a:br>
            <a:r>
              <a:rPr lang="en-US" sz="3600" dirty="0" smtClean="0"/>
              <a:t>Genetic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848600" cy="4114800"/>
          </a:xfrm>
        </p:spPr>
        <p:txBody>
          <a:bodyPr/>
          <a:lstStyle/>
          <a:p>
            <a:r>
              <a:rPr lang="en-US" sz="2600" dirty="0" smtClean="0"/>
              <a:t>Hypoadrenocorticism (Adrenal Insufficiency, Addison’s Disease)</a:t>
            </a:r>
          </a:p>
          <a:p>
            <a:r>
              <a:rPr lang="en-US" sz="2600" dirty="0" smtClean="0"/>
              <a:t>Cushing’s Syndrome/Cushing’s Disease</a:t>
            </a:r>
          </a:p>
          <a:p>
            <a:r>
              <a:rPr lang="en-US" sz="2600" dirty="0" smtClean="0"/>
              <a:t>Hyperthyroidism (Graves’ Disease)</a:t>
            </a:r>
          </a:p>
          <a:p>
            <a:r>
              <a:rPr lang="en-US" sz="2600" dirty="0" smtClean="0"/>
              <a:t>Primary Biliary Cirrhosis</a:t>
            </a:r>
          </a:p>
          <a:p>
            <a:r>
              <a:rPr lang="en-US" sz="2600" dirty="0" smtClean="0"/>
              <a:t>Vitamin B12 (</a:t>
            </a:r>
            <a:r>
              <a:rPr lang="en-US" sz="2600" dirty="0" err="1" smtClean="0"/>
              <a:t>Cobalamin</a:t>
            </a:r>
            <a:r>
              <a:rPr lang="en-US" sz="2600" dirty="0" smtClean="0"/>
              <a:t>) Deficiency</a:t>
            </a:r>
          </a:p>
          <a:p>
            <a:r>
              <a:rPr lang="en-US" sz="2600" dirty="0" smtClean="0"/>
              <a:t>Peutz-Jegher’s Syndrome</a:t>
            </a:r>
          </a:p>
          <a:p>
            <a:r>
              <a:rPr lang="en-US" sz="2600" dirty="0" smtClean="0"/>
              <a:t>Café au Lait Pigmentation</a:t>
            </a:r>
          </a:p>
          <a:p>
            <a:r>
              <a:rPr lang="en-US" sz="2600" dirty="0" smtClean="0"/>
              <a:t>HIV/AIDS-Associated Melanosis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32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Addison’s disease (Primary </a:t>
            </a:r>
            <a:r>
              <a:rPr lang="en-US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hypoadrenalism</a:t>
            </a: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Adrenal </a:t>
            </a:r>
            <a:r>
              <a:rPr lang="en-US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insufficieny</a:t>
            </a:r>
            <a:r>
              <a:rPr lang="en-US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Etiology &amp; pathogenesis: </a:t>
            </a: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Mucocutaneous hyperpigmentation is the first sign of the disease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Generalized bronzing and diffuse but patchy melanosis of the oral mucosa are the hallmarks of Adrenal deficiency</a:t>
            </a: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3076" descr="C:\My Documents\08-06-05\fig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2286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077" descr="C:\My Documents\08-06-05\fig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4290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 smtClean="0"/>
              <a:t>Destruction or damage of the adrenal glands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Loss of glucocorticoid production i.e. decrease in endogenous corticosteroid levels.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Caused by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000" dirty="0" smtClean="0"/>
              <a:t>               - Autoimmune problems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000" dirty="0" smtClean="0"/>
              <a:t>               - Tuberculosis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000" dirty="0" smtClean="0"/>
              <a:t>               - Leukemic infiltrates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000" dirty="0" smtClean="0"/>
              <a:t>               - Tumor metastases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sz="2000" dirty="0" smtClean="0"/>
              <a:t>               -trauma to adrenal glands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077200" cy="563880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sz="2000" dirty="0" smtClean="0"/>
              <a:t>Failure of the feedback mechanism 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Increased (ACTH) and  (MSH) from the hypophysis 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Stimulation of melanin formation 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Lines of brown color changes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Diffuse hyper-pigmentations of the skin ("bronzed disease")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Prefers light-exposed and mechanically stressed regions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Flat melanin pigmentations on the oral mucosa: initial change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predominant localizations on the cheek mucosa and dorsum of the tongue </a:t>
            </a:r>
          </a:p>
          <a:p>
            <a:pPr>
              <a:lnSpc>
                <a:spcPct val="170000"/>
              </a:lnSpc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4" descr="fig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0"/>
            <a:ext cx="3036493" cy="2057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Diagnosis: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Oral biopsy shows increased melanin in the basal cell layer 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Serum cortisol &amp; electrolyte are necessary tests.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serum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&lt; 20 µg/dl/1hr.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Hyponatremia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associated with adrenal insufficiency.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Treatment of the underlying cause and corticosteroid replacement therapy.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3399"/>
                </a:solidFill>
              </a:rPr>
              <a:t>Cushing’s  syndrome/ Cushing's disease:</a:t>
            </a:r>
            <a:endParaRPr lang="en-US" sz="36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Adrenocortical hyperactivity due  to cortical hyperplasia</a:t>
            </a:r>
          </a:p>
          <a:p>
            <a:r>
              <a:rPr lang="en-US" sz="2400" dirty="0" err="1" smtClean="0"/>
              <a:t>Hypercorticism</a:t>
            </a:r>
            <a:r>
              <a:rPr lang="en-US" sz="2400" dirty="0" smtClean="0"/>
              <a:t> may be due to  pituitary ACTH secreting tumor that  secondarily induces an adrenal hyper secretion</a:t>
            </a:r>
          </a:p>
          <a:p>
            <a:r>
              <a:rPr lang="en-US" sz="2400" dirty="0" smtClean="0"/>
              <a:t>Hypertensive and hyper glycemic and may show facial edema  (“moon face”).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“Moon face”- </a:t>
            </a:r>
            <a:r>
              <a:rPr lang="en-US" sz="2400" dirty="0" smtClean="0"/>
              <a:t>fullness of the cheeks and temporal fat pads.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“Buffalo Hump”- </a:t>
            </a:r>
            <a:r>
              <a:rPr lang="en-US" sz="2400" dirty="0" smtClean="0"/>
              <a:t>fat accumulation in the temporal, supra-</a:t>
            </a:r>
            <a:r>
              <a:rPr lang="en-US" sz="2400" dirty="0" err="1" smtClean="0"/>
              <a:t>clavicular</a:t>
            </a:r>
            <a:r>
              <a:rPr lang="en-US" sz="2400" dirty="0" smtClean="0"/>
              <a:t> and dorso-cervical areas.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“A Lemon on sticks”- </a:t>
            </a:r>
            <a:r>
              <a:rPr lang="en-US" sz="2400" dirty="0" smtClean="0"/>
              <a:t>increase abdominal fat and muscle wasting in </a:t>
            </a:r>
            <a:r>
              <a:rPr lang="en-US" sz="2400" dirty="0" err="1" smtClean="0"/>
              <a:t>tha</a:t>
            </a:r>
            <a:r>
              <a:rPr lang="en-US" sz="2400" dirty="0" smtClean="0"/>
              <a:t> arms and legs.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33496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Classification of Oral Pigmentations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334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Color              focal                 diffuse                   multifocal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2000" dirty="0" smtClean="0"/>
              <a:t>Blue/purple          Varix                     hemangioma                  </a:t>
            </a:r>
            <a:r>
              <a:rPr lang="en-US" sz="2000" dirty="0" err="1" smtClean="0"/>
              <a:t>kaposi’s</a:t>
            </a:r>
            <a:r>
              <a:rPr lang="en-US" sz="2000" dirty="0" smtClean="0"/>
              <a:t> sarcoma,</a:t>
            </a:r>
          </a:p>
          <a:p>
            <a:pPr algn="just">
              <a:buNone/>
            </a:pPr>
            <a:r>
              <a:rPr lang="en-US" sz="2000" dirty="0" smtClean="0"/>
              <a:t>                            Hemangioma                                        hemorrhagic   </a:t>
            </a:r>
            <a:r>
              <a:rPr lang="en-US" sz="2000" dirty="0" err="1" smtClean="0"/>
              <a:t>telangiectasia</a:t>
            </a:r>
            <a:r>
              <a:rPr lang="en-US" sz="2000" dirty="0" smtClean="0"/>
              <a:t> .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Brown              Melanotic macule     ecchymosis                    Physiologic pigment</a:t>
            </a:r>
          </a:p>
          <a:p>
            <a:pPr algn="just">
              <a:buNone/>
            </a:pPr>
            <a:r>
              <a:rPr lang="en-US" sz="2000" dirty="0" smtClean="0"/>
              <a:t>                          Nevus                       melanoma                     neurofibromatosis</a:t>
            </a:r>
          </a:p>
          <a:p>
            <a:pPr algn="just">
              <a:buNone/>
            </a:pPr>
            <a:r>
              <a:rPr lang="en-US" sz="2000" dirty="0" smtClean="0"/>
              <a:t>                          melanoma                drug induced                 hemochromatosis</a:t>
            </a:r>
          </a:p>
          <a:p>
            <a:pPr algn="just">
              <a:buNone/>
            </a:pPr>
            <a:r>
              <a:rPr lang="en-US" sz="2000" dirty="0" smtClean="0"/>
              <a:t>                                                            hairy tongue                 lichen planus</a:t>
            </a:r>
          </a:p>
          <a:p>
            <a:pPr algn="just">
              <a:buNone/>
            </a:pPr>
            <a:r>
              <a:rPr lang="en-US" sz="2000" dirty="0" smtClean="0"/>
              <a:t>                                                                                                  Addison’s disease</a:t>
            </a:r>
          </a:p>
          <a:p>
            <a:pPr algn="just">
              <a:buNone/>
            </a:pPr>
            <a:r>
              <a:rPr lang="en-US" sz="2000" dirty="0" smtClean="0"/>
              <a:t>                                                                                                  Peutz-</a:t>
            </a:r>
            <a:r>
              <a:rPr lang="en-US" sz="2000" dirty="0" err="1" smtClean="0"/>
              <a:t>Jegher</a:t>
            </a:r>
            <a:r>
              <a:rPr lang="en-US" sz="2000" dirty="0" smtClean="0"/>
              <a:t> syndrome</a:t>
            </a:r>
          </a:p>
          <a:p>
            <a:pPr algn="just">
              <a:buNone/>
            </a:pPr>
            <a:r>
              <a:rPr lang="en-US" sz="2000" dirty="0" smtClean="0"/>
              <a:t> </a:t>
            </a:r>
          </a:p>
          <a:p>
            <a:pPr algn="just">
              <a:buNone/>
            </a:pPr>
            <a:r>
              <a:rPr lang="en-US" sz="2000" dirty="0" smtClean="0"/>
              <a:t>Gray/black     amalgam, nevus            amalgam                         heavy metal  ingestion</a:t>
            </a:r>
          </a:p>
          <a:p>
            <a:pPr algn="just">
              <a:buNone/>
            </a:pPr>
            <a:r>
              <a:rPr lang="en-US" sz="2000" dirty="0" smtClean="0"/>
              <a:t>                        graphite, melanoma   melanoma</a:t>
            </a:r>
          </a:p>
          <a:p>
            <a:pPr algn="just">
              <a:buNone/>
            </a:pPr>
            <a:r>
              <a:rPr lang="en-US" sz="2000" dirty="0" smtClean="0"/>
              <a:t>                                                            hairy tongue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Hyperthyroidism / Graves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Melanosis is the consequence of hyperthyroidism especially in dark skinned individuals.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Resolves after treatment of thyroid abnormality.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Primary biliary cirrhosis: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400" dirty="0" smtClean="0"/>
              <a:t>Uncommon disease &amp; unknown etiology.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400" dirty="0" smtClean="0"/>
              <a:t>Middle aged women are affected.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400" dirty="0" smtClean="0"/>
              <a:t>The disease results from damage to small </a:t>
            </a:r>
            <a:r>
              <a:rPr lang="en-US" sz="2400" dirty="0" err="1" smtClean="0"/>
              <a:t>intrahepatic</a:t>
            </a:r>
            <a:r>
              <a:rPr lang="en-US" sz="2400" dirty="0" smtClean="0"/>
              <a:t> bile ducts.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400" dirty="0" smtClean="0"/>
              <a:t>It is a source of generalized </a:t>
            </a:r>
            <a:r>
              <a:rPr lang="en-US" sz="2400" dirty="0" smtClean="0">
                <a:solidFill>
                  <a:srgbClr val="FF0000"/>
                </a:solidFill>
              </a:rPr>
              <a:t>non melanocytic</a:t>
            </a:r>
            <a:r>
              <a:rPr lang="en-US" sz="2400" dirty="0" smtClean="0"/>
              <a:t> muco-cutaneous discoloration.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400" dirty="0" smtClean="0"/>
              <a:t>jaundice is end stage complication of this disease.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400" dirty="0" smtClean="0"/>
              <a:t>Yellow discoloration of the skin, eyes and mucous membrane.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400" dirty="0" smtClean="0"/>
              <a:t>Management.– removal of underline cause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400" dirty="0" smtClean="0"/>
              <a:t>D/D------</a:t>
            </a:r>
            <a:r>
              <a:rPr lang="en-US" sz="2400" dirty="0" err="1" smtClean="0"/>
              <a:t>Carotenemia</a:t>
            </a:r>
            <a:r>
              <a:rPr lang="en-US" sz="2400" dirty="0" smtClean="0"/>
              <a:t> (B carotene&amp; </a:t>
            </a:r>
            <a:r>
              <a:rPr lang="en-US" sz="2400" dirty="0" err="1" smtClean="0"/>
              <a:t>lycopenemia</a:t>
            </a:r>
            <a:r>
              <a:rPr lang="en-US" sz="2400" dirty="0" smtClean="0"/>
              <a:t>  excess </a:t>
            </a:r>
            <a:r>
              <a:rPr lang="en-US" sz="2400" dirty="0" err="1" smtClean="0"/>
              <a:t>lycopene</a:t>
            </a:r>
            <a:r>
              <a:rPr lang="en-US" sz="2400" dirty="0" smtClean="0"/>
              <a:t> found in tomatoes, fruits, etc…)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3399"/>
                </a:solidFill>
              </a:rPr>
              <a:t>Vit</a:t>
            </a:r>
            <a:r>
              <a:rPr lang="en-US" dirty="0" smtClean="0">
                <a:solidFill>
                  <a:srgbClr val="003399"/>
                </a:solidFill>
              </a:rPr>
              <a:t>- B12 deficiency: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defRPr/>
            </a:pPr>
            <a:r>
              <a:rPr lang="en-US" sz="2800" dirty="0" smtClean="0"/>
              <a:t>Has systemic manifestations</a:t>
            </a:r>
          </a:p>
          <a:p>
            <a:pPr marL="274320" indent="-274320">
              <a:defRPr/>
            </a:pPr>
            <a:r>
              <a:rPr lang="en-US" sz="2800" dirty="0" smtClean="0"/>
              <a:t>Diffuse </a:t>
            </a:r>
            <a:r>
              <a:rPr lang="en-US" sz="2800" dirty="0" err="1" smtClean="0"/>
              <a:t>mucocutaneous</a:t>
            </a:r>
            <a:r>
              <a:rPr lang="en-US" sz="2800" dirty="0" smtClean="0"/>
              <a:t> pigmentation(very rare)</a:t>
            </a:r>
          </a:p>
          <a:p>
            <a:pPr marL="274320" indent="-274320">
              <a:defRPr/>
            </a:pPr>
            <a:r>
              <a:rPr lang="en-US" sz="2800" dirty="0" smtClean="0"/>
              <a:t>Unknown mechanism </a:t>
            </a:r>
          </a:p>
          <a:p>
            <a:pPr marL="274320" indent="-274320">
              <a:buClr>
                <a:schemeClr val="accent3"/>
              </a:buClr>
              <a:defRPr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60960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Peutz-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Jeghers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Autosomal dominant genetic disorder associated with mutation of STK11/LKB1 tumor suppressor gene.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Associated with intestinal polyposis, cancer susceptibly, multiple pigmented macules of lips, perioral skin, hands &amp; feet.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Resembles freckles  usually measuring &lt; 0.5 cm in diameter.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Similar lesions may appear on tongue &amp; buccal &amp; labial mucosa.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Cowden syndrome,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Cronkhite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-Canada syndrome have similar features.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6" name="Picture 4099" descr="C:\My Documents\08-06-05\peut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894" y="1981200"/>
            <a:ext cx="1993106" cy="205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458200" cy="678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 au lait pigmentation:</a:t>
            </a:r>
          </a:p>
          <a:p>
            <a:pPr>
              <a:buNone/>
            </a:pPr>
            <a:endParaRPr lang="en-US" sz="36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Macules are discrete melanin pigmented patches of skin having irregular margins &amp; are brown color.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Giant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melanosome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macromelanosome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005549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Fanconi’s anemia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Mc Cune Albright syndrome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Neurofibromatosis type 1&amp;2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Leopards syndrome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Noonan’s syndrome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Tuberous sclerosis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Russell silver syndrome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cs typeface="Times New Roman" pitchFamily="18" charset="0"/>
              </a:rPr>
              <a:t>Cherubism</a:t>
            </a:r>
            <a:endParaRPr lang="en-US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cs typeface="Times New Roman" pitchFamily="18" charset="0"/>
              </a:rPr>
              <a:t>Mazabraud’s</a:t>
            </a:r>
            <a:r>
              <a:rPr lang="en-US" dirty="0" smtClean="0">
                <a:cs typeface="Times New Roman" pitchFamily="18" charset="0"/>
              </a:rPr>
              <a:t> disease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cs typeface="Times New Roman" pitchFamily="18" charset="0"/>
              </a:rPr>
              <a:t>Addisons</a:t>
            </a:r>
            <a:r>
              <a:rPr lang="en-US" dirty="0" smtClean="0">
                <a:cs typeface="Times New Roman" pitchFamily="18" charset="0"/>
              </a:rPr>
              <a:t> disease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cs typeface="Times New Roman" pitchFamily="18" charset="0"/>
              </a:rPr>
              <a:t>Cushings</a:t>
            </a:r>
            <a:r>
              <a:rPr lang="en-US" dirty="0" smtClean="0">
                <a:cs typeface="Times New Roman" pitchFamily="18" charset="0"/>
              </a:rPr>
              <a:t> syndrome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31746" name="Picture 2" descr="http://t3.gstatic.com/images?q=tbn:iOZ3z_35V8dUFM:http://2.bp.blogspot.com/_iTwpjOELp_0/SQcrg4-hCYI/AAAAAAAABJE/O_wE5mnZ7l4/s400/coffee-art-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09800"/>
            <a:ext cx="2400300" cy="1800225"/>
          </a:xfrm>
          <a:prstGeom prst="rect">
            <a:avLst/>
          </a:prstGeom>
          <a:noFill/>
        </p:spPr>
      </p:pic>
      <p:pic>
        <p:nvPicPr>
          <p:cNvPr id="31748" name="Picture 4" descr="http://t3.gstatic.com/images?q=tbn:lMvvusizSRr72M:http://www.science.room.net/geneticdisordersimages/Neurofibromotosis/cafe%2520au%2520Lait%2520spots%2520neuofi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8060" y="4038600"/>
            <a:ext cx="2440640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3648"/>
            <a:ext cx="7086600" cy="5864352"/>
          </a:xfrm>
        </p:spPr>
        <p:txBody>
          <a:bodyPr/>
          <a:lstStyle/>
          <a:p>
            <a:r>
              <a:rPr lang="en-US" sz="2400" dirty="0" smtClean="0"/>
              <a:t>Six or more large macules (&gt; 1.5cm in diameter) should be suspected in </a:t>
            </a:r>
            <a:r>
              <a:rPr lang="en-US" sz="2400" dirty="0" err="1" smtClean="0"/>
              <a:t>neurofibrmatosis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Two types </a:t>
            </a:r>
          </a:p>
          <a:p>
            <a:pPr>
              <a:buNone/>
            </a:pPr>
            <a:r>
              <a:rPr lang="en-US" sz="2400" dirty="0" smtClean="0"/>
              <a:t>   -</a:t>
            </a:r>
            <a:r>
              <a:rPr lang="en-US" sz="2400" dirty="0" err="1" smtClean="0"/>
              <a:t>Neurofibomatosis</a:t>
            </a:r>
            <a:r>
              <a:rPr lang="en-US" sz="2400" dirty="0" smtClean="0"/>
              <a:t> 1  (Von </a:t>
            </a:r>
            <a:r>
              <a:rPr lang="en-US" sz="2400" dirty="0" err="1" smtClean="0"/>
              <a:t>reckling</a:t>
            </a:r>
            <a:r>
              <a:rPr lang="en-US" sz="2400" dirty="0" smtClean="0"/>
              <a:t> </a:t>
            </a:r>
            <a:r>
              <a:rPr lang="en-US" sz="2400" dirty="0" err="1" smtClean="0"/>
              <a:t>hausen’s</a:t>
            </a:r>
            <a:r>
              <a:rPr lang="en-US" sz="2400" dirty="0" smtClean="0"/>
              <a:t> disease )                      -</a:t>
            </a:r>
            <a:r>
              <a:rPr lang="en-US" sz="2400" dirty="0" err="1" smtClean="0"/>
              <a:t>Neurofibomatosis</a:t>
            </a:r>
            <a:r>
              <a:rPr lang="en-US" sz="2400" dirty="0" smtClean="0"/>
              <a:t> 2 (acoustic </a:t>
            </a:r>
            <a:r>
              <a:rPr lang="en-US" sz="2400" dirty="0" err="1" smtClean="0"/>
              <a:t>neurofibroma</a:t>
            </a:r>
            <a:r>
              <a:rPr lang="en-US" sz="2400" dirty="0" smtClean="0"/>
              <a:t> )</a:t>
            </a:r>
          </a:p>
          <a:p>
            <a:r>
              <a:rPr lang="en-US" sz="2400" dirty="0" smtClean="0"/>
              <a:t>Oral pigmentations are rare ,cutaneous manifestation are predominant </a:t>
            </a:r>
          </a:p>
          <a:p>
            <a:r>
              <a:rPr lang="en-US" sz="2400" dirty="0" smtClean="0"/>
              <a:t>Café au lait macules associated with Albright syndrome (polyostotic  fibrous dysplasia , endocrine dysfunction , precocious puberty , café-au-lait macules 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Borders in Mc Cune Albright’s syndrome have irregular outline where as smooth in neurofibromatosis.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5" name="Picture 6" descr="DSCN2774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7681" t="8771" r="13377" b="31555"/>
          <a:stretch>
            <a:fillRect/>
          </a:stretch>
        </p:blipFill>
        <p:spPr bwMode="auto">
          <a:xfrm>
            <a:off x="6629400" y="4953001"/>
            <a:ext cx="2284982" cy="1295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3" descr="pigmen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762000"/>
            <a:ext cx="2168525" cy="1549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Differential diagnosis 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Peutz- Jegher's syndrome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Addison’s disease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Management 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Neurofibromatosis 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Café au lait macules associated with it does not require any treatment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Facial neuromas should be excised for cosmetic purpose.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617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HIV/AIDS melanosis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Diffuse Pigmentation - intake of various drugs antifungal, antiretroviral like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zidovudine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or as a result of adrenocortical destruction by virulent infectious organisms</a:t>
            </a:r>
            <a:r>
              <a:rPr lang="en-US" dirty="0" smtClean="0"/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Immune dysregulation  associated with HIV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increased secretion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Melanocyte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Stimulating Hormone from the anterior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pitutary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Buccal mucosa is most common site, but gingiva, palate , tongue are also involved.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be progressive hyperpigmentation of the skin, nails, mucous membranes.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Recent study shows that melanosis may be an actual potentially late stage clinical manifestation of HIV/AIDS.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Gold stein &amp; co show the correlation between mucocutaneous pigment &amp;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CD4 count  &lt; 200cells/µl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76600"/>
            <a:ext cx="861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C0099"/>
                </a:solidFill>
              </a:rPr>
              <a:t>BLUE/PURPLE VASCULAR LESIONS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Hemangiomas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172200" cy="4114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400" dirty="0" smtClean="0"/>
              <a:t>The hemangiomas  are found on the skin, in the scalp, and within the connective tissue of mucous membranes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400" dirty="0" smtClean="0"/>
              <a:t>Approximately 85% of childhood-onset hemangiomas spontaneously regress after puberty.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400" dirty="0" smtClean="0"/>
              <a:t>Depending on the depth of the vascular proliferation, the lesion may harbor vessels close to the overlying epithelium and appear </a:t>
            </a:r>
            <a:r>
              <a:rPr lang="en-US" sz="2400" dirty="0" smtClean="0">
                <a:solidFill>
                  <a:srgbClr val="CC0099"/>
                </a:solidFill>
              </a:rPr>
              <a:t>reddish blue</a:t>
            </a:r>
            <a:r>
              <a:rPr lang="en-US" sz="2400" dirty="0" smtClean="0"/>
              <a:t> or, if a little deeper in the connective tissue, </a:t>
            </a:r>
            <a:r>
              <a:rPr lang="en-US" sz="2400" dirty="0" smtClean="0">
                <a:solidFill>
                  <a:srgbClr val="003399"/>
                </a:solidFill>
              </a:rPr>
              <a:t>a deep blue.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5" name="Picture 4" descr="DSCN1872"/>
          <p:cNvPicPr>
            <a:picLocks noChangeAspect="1" noChangeArrowheads="1"/>
          </p:cNvPicPr>
          <p:nvPr/>
        </p:nvPicPr>
        <p:blipFill>
          <a:blip r:embed="rId2" cstate="print"/>
          <a:srcRect l="15280" t="11749" r="16365" b="13377"/>
          <a:stretch>
            <a:fillRect/>
          </a:stretch>
        </p:blipFill>
        <p:spPr bwMode="auto">
          <a:xfrm>
            <a:off x="6623039" y="3810000"/>
            <a:ext cx="1670061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DSCN2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00200"/>
            <a:ext cx="2417556" cy="1797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WINDOWS\Desktop\pgmt pictures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-152400"/>
            <a:ext cx="93471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5943600"/>
            <a:ext cx="417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Can Dent Assoc 2004; 70(10):683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4114800"/>
          </a:xfrm>
        </p:spPr>
        <p:txBody>
          <a:bodyPr/>
          <a:lstStyle/>
          <a:p>
            <a:r>
              <a:rPr lang="en-US" sz="2400" dirty="0" smtClean="0"/>
              <a:t>When occurring within muscle (so-called intramuscular hemangiomas) may fail to show any surface discoloration.</a:t>
            </a:r>
          </a:p>
          <a:p>
            <a:endParaRPr lang="en-US" sz="2400" dirty="0" smtClean="0"/>
          </a:p>
          <a:p>
            <a:r>
              <a:rPr lang="en-US" sz="2400" dirty="0" smtClean="0"/>
              <a:t>Most hemangiomas are raised and nodular, some may be flat, macular, and diffuse, particularly on the facial skin, where they are referred to as port-wine stains</a:t>
            </a:r>
          </a:p>
          <a:p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Most oral hemangiomas are located on the tongue, where they are multinodular and bluish red.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5" name="Picture 4" descr="DSCN2049"/>
          <p:cNvPicPr>
            <a:picLocks noChangeAspect="1" noChangeArrowheads="1"/>
          </p:cNvPicPr>
          <p:nvPr/>
        </p:nvPicPr>
        <p:blipFill>
          <a:blip r:embed="rId2" cstate="print"/>
          <a:srcRect t="12025" r="6866" b="8771"/>
          <a:stretch>
            <a:fillRect/>
          </a:stretch>
        </p:blipFill>
        <p:spPr bwMode="auto">
          <a:xfrm>
            <a:off x="3276600" y="4965700"/>
            <a:ext cx="2251075" cy="1435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nitin 232"/>
          <p:cNvPicPr>
            <a:picLocks noChangeAspect="1" noChangeArrowheads="1"/>
          </p:cNvPicPr>
          <p:nvPr/>
        </p:nvPicPr>
        <p:blipFill>
          <a:blip r:embed="rId3" cstate="print"/>
          <a:srcRect l="11749" r="8495" b="1175"/>
          <a:stretch>
            <a:fillRect/>
          </a:stretch>
        </p:blipFill>
        <p:spPr bwMode="auto">
          <a:xfrm>
            <a:off x="1066800" y="4702175"/>
            <a:ext cx="1828800" cy="16986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7" descr="nitin 193"/>
          <p:cNvPicPr>
            <a:picLocks noChangeAspect="1" noChangeArrowheads="1"/>
          </p:cNvPicPr>
          <p:nvPr/>
        </p:nvPicPr>
        <p:blipFill>
          <a:blip r:embed="rId4" cstate="print"/>
          <a:srcRect l="21516" t="20705" r="26399" b="23961"/>
          <a:stretch>
            <a:fillRect/>
          </a:stretch>
        </p:blipFill>
        <p:spPr bwMode="auto">
          <a:xfrm>
            <a:off x="6162675" y="4635500"/>
            <a:ext cx="2219325" cy="1765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114800"/>
          </a:xfrm>
        </p:spPr>
        <p:txBody>
          <a:bodyPr/>
          <a:lstStyle/>
          <a:p>
            <a:r>
              <a:rPr lang="en-US" sz="2400" dirty="0" smtClean="0"/>
              <a:t>Tongue </a:t>
            </a:r>
            <a:r>
              <a:rPr lang="en-US" sz="2400" dirty="0" err="1" smtClean="0"/>
              <a:t>angiomas</a:t>
            </a:r>
            <a:r>
              <a:rPr lang="en-US" sz="2400" dirty="0" smtClean="0"/>
              <a:t> frequently extend deeply between the intrinsic muscles of the tongue  </a:t>
            </a:r>
          </a:p>
          <a:p>
            <a:r>
              <a:rPr lang="en-US" sz="2400" dirty="0" smtClean="0"/>
              <a:t>The lip mucosa is another common site for hemangiomas are usually localized, blue, and raised.</a:t>
            </a:r>
          </a:p>
          <a:p>
            <a:r>
              <a:rPr lang="en-US" sz="2400" dirty="0" smtClean="0"/>
              <a:t> Port-wine stain involves the facial skin and is flat  and magenta in color.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Vascular lesions occurs  in the brain as well as on the facial skin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 Skull radiography may disclose vessel wall calcifications as “tram line” calcifications.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6" name="Picture 5" descr="nitin 217"/>
          <p:cNvPicPr>
            <a:picLocks noChangeAspect="1" noChangeArrowheads="1"/>
          </p:cNvPicPr>
          <p:nvPr/>
        </p:nvPicPr>
        <p:blipFill>
          <a:blip r:embed="rId2" cstate="print"/>
          <a:srcRect l="17450" t="1170" r="1175" b="9308"/>
          <a:stretch>
            <a:fillRect/>
          </a:stretch>
        </p:blipFill>
        <p:spPr bwMode="auto">
          <a:xfrm>
            <a:off x="533400" y="4495800"/>
            <a:ext cx="1597025" cy="2124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DSCN2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267200"/>
            <a:ext cx="2574925" cy="1930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Most ,patent vascular lesions will blanch under pressure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  That is </a:t>
            </a:r>
            <a:r>
              <a:rPr lang="en-US" sz="2400" dirty="0" err="1" smtClean="0"/>
              <a:t>diascopy,and</a:t>
            </a:r>
            <a:r>
              <a:rPr lang="en-US" sz="2400" dirty="0" smtClean="0"/>
              <a:t> pulsations </a:t>
            </a: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err="1" smtClean="0"/>
              <a:t>Dermascopy</a:t>
            </a:r>
            <a:r>
              <a:rPr lang="en-US" sz="2400" dirty="0" smtClean="0"/>
              <a:t>: employed for melanocytic lesions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Specially for  labial and  anterior  and lingual  pigmentation.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It is performed using incident light and oil immersion. Handheld with surface  microscope.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4" descr="nitin 271"/>
          <p:cNvPicPr>
            <a:picLocks noChangeAspect="1" noChangeArrowheads="1"/>
          </p:cNvPicPr>
          <p:nvPr/>
        </p:nvPicPr>
        <p:blipFill>
          <a:blip r:embed="rId2" cstate="print"/>
          <a:srcRect l="20056" r="11183" b="51750"/>
          <a:stretch>
            <a:fillRect/>
          </a:stretch>
        </p:blipFill>
        <p:spPr bwMode="auto">
          <a:xfrm>
            <a:off x="609600" y="2209800"/>
            <a:ext cx="2133600" cy="1993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6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28800"/>
            <a:ext cx="30480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sz="2400" dirty="0" smtClean="0"/>
              <a:t>It should be differentiated from hematomas, </a:t>
            </a:r>
            <a:r>
              <a:rPr lang="en-US" sz="2400" dirty="0" err="1" smtClean="0"/>
              <a:t>mucocele</a:t>
            </a:r>
            <a:r>
              <a:rPr lang="en-US" sz="2400" dirty="0" smtClean="0"/>
              <a:t>, superficial cysts, </a:t>
            </a:r>
            <a:r>
              <a:rPr lang="en-US" sz="2400" dirty="0" err="1" smtClean="0"/>
              <a:t>varix</a:t>
            </a:r>
            <a:r>
              <a:rPr lang="en-US" sz="2400" dirty="0" smtClean="0"/>
              <a:t>, aneurysms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Treatment </a:t>
            </a:r>
          </a:p>
          <a:p>
            <a:r>
              <a:rPr lang="en-US" sz="2400" dirty="0" smtClean="0"/>
              <a:t>Conventional surgery, laser surgery, or cryosurgery. </a:t>
            </a:r>
          </a:p>
          <a:p>
            <a:r>
              <a:rPr lang="en-US" sz="2400" dirty="0" smtClean="0"/>
              <a:t>Larger lesions that extend into muscles are more difficult to eradicate surgically, and </a:t>
            </a:r>
            <a:r>
              <a:rPr lang="en-US" sz="2400" dirty="0" err="1" smtClean="0"/>
              <a:t>intralesional</a:t>
            </a:r>
            <a:r>
              <a:rPr lang="en-US" sz="2400" dirty="0" smtClean="0"/>
              <a:t> injection  of </a:t>
            </a:r>
            <a:r>
              <a:rPr lang="en-US" sz="2400" dirty="0" err="1" smtClean="0"/>
              <a:t>sclerosing</a:t>
            </a:r>
            <a:r>
              <a:rPr lang="en-US" sz="2400" dirty="0" smtClean="0"/>
              <a:t> agents such as 1% sodium </a:t>
            </a:r>
            <a:r>
              <a:rPr lang="en-US" sz="2400" dirty="0" err="1" smtClean="0"/>
              <a:t>tetradecyl</a:t>
            </a:r>
            <a:r>
              <a:rPr lang="en-US" sz="2400" dirty="0" smtClean="0"/>
              <a:t> sulfate</a:t>
            </a:r>
          </a:p>
          <a:p>
            <a:r>
              <a:rPr lang="en-US" sz="2400" dirty="0" smtClean="0"/>
              <a:t>Cutaneous port-wine stains can be treated by subcutaneous tattooing or by argon laser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Varicosity 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198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2400" dirty="0" smtClean="0">
              <a:solidFill>
                <a:srgbClr val="CC99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dirty="0" smtClean="0"/>
              <a:t>A varicosity is distended vein it is common in oral cavity especially in older individuals 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Clinical Features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Appears as superficial painless ,bluish lesions , some what congested and accentuates the shape and distribution of the vessels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Frequent site is ventral surface of tongue  and lower lip , when sublingual veins are involved  are  called </a:t>
            </a:r>
            <a:r>
              <a:rPr lang="en-US" sz="2400" dirty="0" smtClean="0">
                <a:solidFill>
                  <a:srgbClr val="003399"/>
                </a:solidFill>
              </a:rPr>
              <a:t>caviar tongue 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5" name="Picture 3" descr="nitin 238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9888" t="5516" r="13377" b="26131"/>
          <a:stretch>
            <a:fillRect/>
          </a:stretch>
        </p:blipFill>
        <p:spPr bwMode="auto">
          <a:xfrm>
            <a:off x="6096000" y="1752600"/>
            <a:ext cx="2590800" cy="1990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191000"/>
            <a:ext cx="2952750" cy="1987550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Differential diagnosis :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Hemangioma  ,Aneurysm,  </a:t>
            </a:r>
            <a:r>
              <a:rPr lang="en-US" sz="2400" dirty="0" err="1" smtClean="0"/>
              <a:t>Mucocele</a:t>
            </a:r>
            <a:r>
              <a:rPr lang="en-US" sz="2400" dirty="0" smtClean="0"/>
              <a:t>,  </a:t>
            </a:r>
            <a:r>
              <a:rPr lang="en-US" sz="2400" dirty="0" err="1" smtClean="0"/>
              <a:t>Ranula</a:t>
            </a:r>
            <a:r>
              <a:rPr lang="en-US" sz="2400" dirty="0" smtClean="0"/>
              <a:t> </a:t>
            </a:r>
          </a:p>
          <a:p>
            <a:pPr lvl="1">
              <a:lnSpc>
                <a:spcPct val="11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Management :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Generally  no treatment is required, a positive diagnosis is all that necessary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If the lesion relates to cardiovascular condition dental treatment should be differed until patient’s physician indicates it is safe to proceed.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None/>
            </a:pP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Kaposi’s sarcoma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 multifocal vascular malignancy seen predominantly in HIV-infected patients.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HHV-8 is the  cause.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commonly affects the hard palate, gingiva and tongue.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Early lesions appear as flat or slightly elevated brown to purple lesions that are often bilateral.</a:t>
            </a:r>
          </a:p>
          <a:p>
            <a:pPr>
              <a:lnSpc>
                <a:spcPct val="95000"/>
              </a:lnSpc>
              <a:spcBef>
                <a:spcPct val="50000"/>
              </a:spcBef>
              <a:buFontTx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Advanced lesions appear as dark red to purple plaques or nodules that may exhibit ulceration, bleeding and necrosis.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1148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AIDS related Kaposi’s sarcoma :</a:t>
            </a:r>
          </a:p>
          <a:p>
            <a:r>
              <a:rPr lang="en-US" sz="2400" dirty="0" smtClean="0"/>
              <a:t>Develop in 40 %  of the patient with AIDS as an early sign of disease </a:t>
            </a:r>
          </a:p>
          <a:p>
            <a:r>
              <a:rPr lang="en-US" sz="2400" dirty="0" smtClean="0"/>
              <a:t>Occurs in many cutaneous locations along the lines of </a:t>
            </a:r>
            <a:r>
              <a:rPr lang="en-US" sz="2400" dirty="0" err="1" smtClean="0"/>
              <a:t>clevage</a:t>
            </a:r>
            <a:r>
              <a:rPr lang="en-US" sz="2400" dirty="0" smtClean="0"/>
              <a:t> and tip of the nose </a:t>
            </a:r>
          </a:p>
          <a:p>
            <a:r>
              <a:rPr lang="en-US" sz="2400" dirty="0" smtClean="0"/>
              <a:t>Oral lesions  present as initial site of involvement in 25% of cases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5" name="Picture 9" descr="DSCN2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343400"/>
            <a:ext cx="2743200" cy="205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10" descr="DSCN2068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5029200" y="4343400"/>
            <a:ext cx="2743200" cy="205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114800"/>
          </a:xfrm>
        </p:spPr>
        <p:txBody>
          <a:bodyPr/>
          <a:lstStyle/>
          <a:p>
            <a:r>
              <a:rPr lang="en-US" sz="2800" dirty="0" smtClean="0"/>
              <a:t>Strong predilection for palatal and  gingival mucosa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5" name="Picture 4" descr="DSCN2070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914400" y="2057400"/>
            <a:ext cx="2177348" cy="1752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DSCN2071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506788" y="2057400"/>
            <a:ext cx="2263946" cy="169486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6" descr="DSCN2072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6553200" y="1981200"/>
            <a:ext cx="2177348" cy="163301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41910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Treatment and prognosis :</a:t>
            </a:r>
          </a:p>
          <a:p>
            <a:pPr eaLnBrk="1" hangingPunct="1"/>
            <a:r>
              <a:rPr lang="en-US" dirty="0" smtClean="0"/>
              <a:t>Depends on stage of the disease and the clinical subtypes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Radiation therapy especially electron beam radiotherapy is given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Hereditary hemorrhagic </a:t>
            </a:r>
            <a:r>
              <a:rPr lang="en-US" dirty="0" err="1" smtClean="0">
                <a:solidFill>
                  <a:srgbClr val="003399"/>
                </a:solidFill>
              </a:rPr>
              <a:t>telangectasia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Rendu</a:t>
            </a:r>
            <a:r>
              <a:rPr lang="en-US" sz="2400" dirty="0" smtClean="0"/>
              <a:t> </a:t>
            </a:r>
            <a:r>
              <a:rPr lang="en-US" sz="2400" dirty="0" err="1" smtClean="0"/>
              <a:t>osler</a:t>
            </a:r>
            <a:r>
              <a:rPr lang="en-US" sz="2400" dirty="0" smtClean="0"/>
              <a:t> Weber syndrome ,hereditary familial </a:t>
            </a:r>
            <a:r>
              <a:rPr lang="en-US" sz="2400" dirty="0" err="1" smtClean="0"/>
              <a:t>angiomatosis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 Triad of </a:t>
            </a:r>
            <a:r>
              <a:rPr lang="en-US" sz="2400" dirty="0" err="1" smtClean="0">
                <a:solidFill>
                  <a:srgbClr val="FF0000"/>
                </a:solidFill>
              </a:rPr>
              <a:t>telangectasia</a:t>
            </a:r>
            <a:r>
              <a:rPr lang="en-US" sz="2400" dirty="0" smtClean="0">
                <a:solidFill>
                  <a:srgbClr val="FF0000"/>
                </a:solidFill>
              </a:rPr>
              <a:t> 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recurrent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epistaxis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positive family history </a:t>
            </a:r>
            <a:r>
              <a:rPr lang="en-US" sz="2400" dirty="0" smtClean="0"/>
              <a:t>of the disease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Some times associated with </a:t>
            </a:r>
            <a:r>
              <a:rPr lang="en-US" sz="2400" dirty="0" err="1" smtClean="0"/>
              <a:t>multiorgan</a:t>
            </a:r>
            <a:r>
              <a:rPr lang="en-US" sz="2400" dirty="0" smtClean="0"/>
              <a:t> </a:t>
            </a:r>
            <a:r>
              <a:rPr lang="en-US" sz="2400" dirty="0" err="1" smtClean="0"/>
              <a:t>arteio</a:t>
            </a:r>
            <a:r>
              <a:rPr lang="en-US" sz="2400" dirty="0" smtClean="0"/>
              <a:t>-venous malformation 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Etiopathogenesis</a:t>
            </a:r>
            <a:r>
              <a:rPr lang="en-US" sz="2400" dirty="0" smtClean="0">
                <a:solidFill>
                  <a:srgbClr val="FF0000"/>
                </a:solidFill>
              </a:rPr>
              <a:t> :</a:t>
            </a:r>
          </a:p>
          <a:p>
            <a:pPr>
              <a:buNone/>
            </a:pPr>
            <a:r>
              <a:rPr lang="en-US" sz="2400" dirty="0" err="1" smtClean="0"/>
              <a:t>Autosomal</a:t>
            </a:r>
            <a:r>
              <a:rPr lang="en-US" sz="2400" dirty="0" smtClean="0"/>
              <a:t> dominant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638"/>
            <a:ext cx="86868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  Melanin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486400"/>
          </a:xfrm>
        </p:spPr>
        <p:txBody>
          <a:bodyPr>
            <a:no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derivative of tyrosine &amp; is synthesized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melanocytes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residing in the basal layer of epithelium.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Melanocytes are first described in oral epithelium by Becker in 1927.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8724" name="Picture 4" descr="http://www.biotechnologie.de/BIO/Redaktion/Bilder/en/Newsfotos/melanin-haarwurzel,property=bild,bereich=bio,sprache=en.jpg"/>
          <p:cNvPicPr>
            <a:picLocks noChangeAspect="1" noChangeArrowheads="1"/>
          </p:cNvPicPr>
          <p:nvPr/>
        </p:nvPicPr>
        <p:blipFill>
          <a:blip r:embed="rId3" cstate="print"/>
          <a:srcRect t="9519" r="3077" b="20673"/>
          <a:stretch>
            <a:fillRect/>
          </a:stretch>
        </p:blipFill>
        <p:spPr bwMode="auto">
          <a:xfrm>
            <a:off x="1905000" y="2514600"/>
            <a:ext cx="5029200" cy="2634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114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Clinical features :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Present at birth.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Appear to increase in number and prominence as the patients ages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Most common on face 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May present with recurrent episodes of  </a:t>
            </a:r>
            <a:r>
              <a:rPr lang="en-US" sz="2400" dirty="0" err="1" smtClean="0"/>
              <a:t>epistaxis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5" name="Picture 3" descr="nitin 151"/>
          <p:cNvPicPr>
            <a:picLocks noChangeAspect="1" noChangeArrowheads="1"/>
          </p:cNvPicPr>
          <p:nvPr/>
        </p:nvPicPr>
        <p:blipFill>
          <a:blip r:embed="rId2" cstate="print"/>
          <a:srcRect l="9238" t="5638" r="33362" b="43346"/>
          <a:stretch>
            <a:fillRect/>
          </a:stretch>
        </p:blipFill>
        <p:spPr bwMode="auto">
          <a:xfrm>
            <a:off x="457200" y="3505200"/>
            <a:ext cx="2971800" cy="1981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4" descr="nitin 213"/>
          <p:cNvPicPr>
            <a:picLocks noChangeAspect="1" noChangeArrowheads="1"/>
          </p:cNvPicPr>
          <p:nvPr/>
        </p:nvPicPr>
        <p:blipFill>
          <a:blip r:embed="rId3" cstate="print"/>
          <a:srcRect l="22330" t="25046" r="19888" b="20705"/>
          <a:stretch>
            <a:fillRect/>
          </a:stretch>
        </p:blipFill>
        <p:spPr bwMode="auto">
          <a:xfrm>
            <a:off x="4945063" y="3479800"/>
            <a:ext cx="2835275" cy="1997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Numerous red papules present on </a:t>
            </a:r>
            <a:r>
              <a:rPr lang="en-US" sz="2400" dirty="0" err="1" smtClean="0"/>
              <a:t>oropharengeal</a:t>
            </a:r>
            <a:r>
              <a:rPr lang="en-US" sz="2400" dirty="0" smtClean="0"/>
              <a:t> nasal mucosa, which blanches when </a:t>
            </a:r>
            <a:r>
              <a:rPr lang="en-US" sz="2400" dirty="0" err="1" smtClean="0"/>
              <a:t>diascopy</a:t>
            </a:r>
            <a:r>
              <a:rPr lang="en-US" sz="2400" dirty="0" smtClean="0"/>
              <a:t> is performed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Telangectiasis</a:t>
            </a:r>
            <a:r>
              <a:rPr lang="en-US" sz="2400" dirty="0" smtClean="0"/>
              <a:t> vessels are most frequently seen in vermillion  zone of lips , tongue and buccal mucosa </a:t>
            </a:r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5" name="Picture 3" descr="nitin 216"/>
          <p:cNvPicPr>
            <a:picLocks noChangeAspect="1" noChangeArrowheads="1"/>
          </p:cNvPicPr>
          <p:nvPr/>
        </p:nvPicPr>
        <p:blipFill>
          <a:blip r:embed="rId2" cstate="print"/>
          <a:srcRect l="13110" t="7681" r="13110" b="14648"/>
          <a:stretch>
            <a:fillRect/>
          </a:stretch>
        </p:blipFill>
        <p:spPr bwMode="auto">
          <a:xfrm>
            <a:off x="379053" y="3679427"/>
            <a:ext cx="2052915" cy="268962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4" descr="nitin 150"/>
          <p:cNvPicPr>
            <a:picLocks noChangeAspect="1" noChangeArrowheads="1"/>
          </p:cNvPicPr>
          <p:nvPr/>
        </p:nvPicPr>
        <p:blipFill>
          <a:blip r:embed="rId3" cstate="print"/>
          <a:srcRect l="36736" t="12245" r="3394" b="34473"/>
          <a:stretch>
            <a:fillRect/>
          </a:stretch>
        </p:blipFill>
        <p:spPr bwMode="auto">
          <a:xfrm>
            <a:off x="5833255" y="4033022"/>
            <a:ext cx="3082145" cy="206139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nitin 214"/>
          <p:cNvPicPr>
            <a:picLocks noChangeAspect="1" noChangeArrowheads="1"/>
          </p:cNvPicPr>
          <p:nvPr/>
        </p:nvPicPr>
        <p:blipFill>
          <a:blip r:embed="rId4" cstate="print"/>
          <a:srcRect l="16365" t="23143" r="28300" b="21190"/>
          <a:stretch>
            <a:fillRect/>
          </a:stretch>
        </p:blipFill>
        <p:spPr bwMode="auto">
          <a:xfrm>
            <a:off x="3200400" y="3675837"/>
            <a:ext cx="2116018" cy="27249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Treatment :</a:t>
            </a:r>
          </a:p>
          <a:p>
            <a:r>
              <a:rPr lang="en-US" sz="2400" dirty="0" smtClean="0"/>
              <a:t> For mild cases - no treatment is required </a:t>
            </a:r>
          </a:p>
          <a:p>
            <a:r>
              <a:rPr lang="en-US" sz="2400" dirty="0" err="1" smtClean="0"/>
              <a:t>Moderete</a:t>
            </a:r>
            <a:r>
              <a:rPr lang="en-US" sz="2400" dirty="0" smtClean="0"/>
              <a:t> cases - selective cryosurgery or </a:t>
            </a:r>
            <a:r>
              <a:rPr lang="en-US" sz="2400" dirty="0" err="1" smtClean="0"/>
              <a:t>electrosurgery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Involved  nasal mucosa are treated by </a:t>
            </a:r>
            <a:r>
              <a:rPr lang="en-US" sz="2400" dirty="0" err="1" smtClean="0"/>
              <a:t>septal</a:t>
            </a:r>
            <a:r>
              <a:rPr lang="en-US" sz="2400" dirty="0" smtClean="0"/>
              <a:t> </a:t>
            </a:r>
            <a:r>
              <a:rPr lang="en-US" sz="2400" dirty="0" err="1" smtClean="0"/>
              <a:t>dermoplasty</a:t>
            </a:r>
            <a:r>
              <a:rPr lang="en-US" sz="2400" dirty="0" smtClean="0"/>
              <a:t> or skin grafting </a:t>
            </a:r>
          </a:p>
          <a:p>
            <a:r>
              <a:rPr lang="en-US" sz="2400" dirty="0" smtClean="0"/>
              <a:t>Prognosis is good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514600"/>
            <a:ext cx="11206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lgerian" pitchFamily="82" charset="0"/>
              </a:rPr>
              <a:t>BROWN HEME ASSOCIATED</a:t>
            </a:r>
          </a:p>
          <a:p>
            <a:r>
              <a:rPr lang="en-US" sz="5400" dirty="0" smtClean="0">
                <a:latin typeface="Algerian" pitchFamily="82" charset="0"/>
              </a:rPr>
              <a:t>                  LESIONS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 and Iron-associated </a:t>
            </a:r>
            <a:br>
              <a:rPr lang="en-US" dirty="0" smtClean="0"/>
            </a:br>
            <a:r>
              <a:rPr lang="en-US" dirty="0" smtClean="0"/>
              <a:t>Pigmentation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Ecchymosis</a:t>
            </a:r>
          </a:p>
          <a:p>
            <a:r>
              <a:rPr lang="en-US" dirty="0" err="1" smtClean="0"/>
              <a:t>Purpura</a:t>
            </a:r>
            <a:r>
              <a:rPr lang="en-US" dirty="0" smtClean="0"/>
              <a:t>/Petechiae</a:t>
            </a:r>
          </a:p>
          <a:p>
            <a:r>
              <a:rPr lang="en-US" dirty="0" smtClean="0"/>
              <a:t>Hemochromatosis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Ecchymosis</a:t>
            </a:r>
            <a:endParaRPr lang="en-US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Traumatic ecchymosis is common on lips &amp; face.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Bright red macule or as a swelling if a hematoma forms. The lesion is brown with in a few days, after hemoglobin is degraded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hemosiderin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 with patients on anticoagulants, liver cirrhosis, leukemia, end stage renal disease, hereditary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coagulopathic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disorders.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Investigations: PTT, CT, BT,INR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13314" name="Picture 2" descr="http://t2.gstatic.com/images?q=tbn:nNCWvc57dtezwM:http://www.hopkins-arthritis.org/physician-corner/cme/rheumatology-rounds/images/rounds8/slide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19400"/>
            <a:ext cx="2438400" cy="1950722"/>
          </a:xfrm>
          <a:prstGeom prst="rect">
            <a:avLst/>
          </a:prstGeom>
          <a:noFill/>
        </p:spPr>
      </p:pic>
      <p:pic>
        <p:nvPicPr>
          <p:cNvPr id="6" name="Picture 9" descr="DSCN20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819400"/>
            <a:ext cx="2924175" cy="18954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Petechiae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02163"/>
          </a:xfrm>
        </p:spPr>
        <p:txBody>
          <a:bodyPr>
            <a:normAutofit fontScale="85000" lnSpcReduction="20000"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 appears red initially &amp; turn brown in few days once the extravasated red cells have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&amp; have been degraded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hemosiderin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may develop due to trauma or viral or systemic diseases.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11266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631831"/>
            <a:ext cx="3171825" cy="2168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685800"/>
          </a:xfrm>
        </p:spPr>
        <p:txBody>
          <a:bodyPr/>
          <a:lstStyle/>
          <a:p>
            <a:r>
              <a:rPr lang="en-US" dirty="0" smtClean="0"/>
              <a:t>Hemochromatosis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848600" cy="4038600"/>
          </a:xfrm>
        </p:spPr>
        <p:txBody>
          <a:bodyPr/>
          <a:lstStyle/>
          <a:p>
            <a:r>
              <a:rPr lang="en-US" sz="2400" dirty="0" smtClean="0"/>
              <a:t>Also called as </a:t>
            </a:r>
            <a:r>
              <a:rPr lang="en-US" sz="2400" dirty="0" smtClean="0">
                <a:solidFill>
                  <a:srgbClr val="FF0000"/>
                </a:solidFill>
              </a:rPr>
              <a:t>BRONZE  DIABETES</a:t>
            </a:r>
            <a:r>
              <a:rPr lang="en-US" sz="2400" dirty="0" smtClean="0">
                <a:solidFill>
                  <a:srgbClr val="FFC000"/>
                </a:solidFill>
              </a:rPr>
              <a:t>	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Bronze diabetes is a condition in which excess iron deposits in the body results in eventual sclerosis and dysfunction of involved tissue and organ.</a:t>
            </a:r>
          </a:p>
          <a:p>
            <a:r>
              <a:rPr lang="en-US" sz="2400" dirty="0" smtClean="0"/>
              <a:t>The iron is stored in the form of </a:t>
            </a:r>
            <a:r>
              <a:rPr lang="en-US" sz="2400" dirty="0" err="1" smtClean="0">
                <a:solidFill>
                  <a:srgbClr val="FF0000"/>
                </a:solidFill>
              </a:rPr>
              <a:t>hemosiderin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ferretin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contributing </a:t>
            </a:r>
            <a:r>
              <a:rPr lang="en-US" sz="2400" dirty="0" smtClean="0"/>
              <a:t>factors are </a:t>
            </a:r>
          </a:p>
          <a:p>
            <a:pPr lvl="1"/>
            <a:r>
              <a:rPr lang="en-US" sz="2400" dirty="0" smtClean="0"/>
              <a:t>Idiopathic </a:t>
            </a:r>
          </a:p>
          <a:p>
            <a:pPr lvl="1"/>
            <a:r>
              <a:rPr lang="en-US" sz="2400" dirty="0" smtClean="0"/>
              <a:t>Diet </a:t>
            </a:r>
          </a:p>
          <a:p>
            <a:pPr lvl="1"/>
            <a:r>
              <a:rPr lang="en-US" sz="2400" dirty="0" smtClean="0"/>
              <a:t>hereditary.</a:t>
            </a:r>
          </a:p>
          <a:p>
            <a:pPr lvl="1"/>
            <a:r>
              <a:rPr lang="en-US" sz="2400" dirty="0" smtClean="0"/>
              <a:t>Excessive blood transfusion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6" name="Picture 3" descr="pigmen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038600"/>
            <a:ext cx="2514600" cy="1727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315200" cy="4114800"/>
          </a:xfrm>
        </p:spPr>
        <p:txBody>
          <a:bodyPr/>
          <a:lstStyle/>
          <a:p>
            <a:r>
              <a:rPr lang="en-US" sz="2400" dirty="0" smtClean="0"/>
              <a:t>Complications: liver cirrhosis, diabetes, anemia, heart failure, hypertension, cancer and bronzing of skin(90%).</a:t>
            </a:r>
          </a:p>
          <a:p>
            <a:r>
              <a:rPr lang="en-US" sz="2400" dirty="0" smtClean="0"/>
              <a:t>oral pigmentation most commonly effects palate and gingiva and is </a:t>
            </a:r>
            <a:r>
              <a:rPr lang="en-US" sz="2400" dirty="0" smtClean="0">
                <a:solidFill>
                  <a:srgbClr val="FF0000"/>
                </a:solidFill>
              </a:rPr>
              <a:t>diffuse &amp; brown – grey in appearance.</a:t>
            </a:r>
          </a:p>
          <a:p>
            <a:r>
              <a:rPr lang="en-US" sz="2400" dirty="0" smtClean="0"/>
              <a:t>Investigation: Prussian blue staining</a:t>
            </a:r>
            <a:r>
              <a:rPr lang="en-US" sz="2800" dirty="0" smtClean="0"/>
              <a:t>.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>
                <a:latin typeface="Algerian" pitchFamily="82" charset="0"/>
              </a:rPr>
              <a:t>     </a:t>
            </a:r>
          </a:p>
          <a:p>
            <a:pPr>
              <a:buNone/>
            </a:pPr>
            <a:r>
              <a:rPr lang="en-US" sz="7200" dirty="0" smtClean="0">
                <a:latin typeface="Algerian" pitchFamily="82" charset="0"/>
              </a:rPr>
              <a:t>      Exogenous Pigmentation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2881-30C0-4E2A-9B13-2295BD6B87CC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Theme11</Template>
  <TotalTime>2226</TotalTime>
  <Words>4865</Words>
  <Application>Microsoft Office PowerPoint</Application>
  <PresentationFormat>On-screen Show (4:3)</PresentationFormat>
  <Paragraphs>969</Paragraphs>
  <Slides>116</Slides>
  <Notes>41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8" baseType="lpstr">
      <vt:lpstr>Theme11</vt:lpstr>
      <vt:lpstr>Photo Editor Photo</vt:lpstr>
      <vt:lpstr>Pigmented lesions of oral mucosa</vt:lpstr>
      <vt:lpstr>CONTENTS</vt:lpstr>
      <vt:lpstr>Slide 3</vt:lpstr>
      <vt:lpstr>Slide 4</vt:lpstr>
      <vt:lpstr>Endogenous Pigmentation in Oral Mucosa </vt:lpstr>
      <vt:lpstr>Exogenous Pigmentation of Oral Mucosa  </vt:lpstr>
      <vt:lpstr>Clinical Classification of Oral Pigmentations</vt:lpstr>
      <vt:lpstr>Slide 8</vt:lpstr>
      <vt:lpstr>   Melanin</vt:lpstr>
      <vt:lpstr>Slide 10</vt:lpstr>
      <vt:lpstr>Slide 11</vt:lpstr>
      <vt:lpstr>Slide 12</vt:lpstr>
      <vt:lpstr>Diascopy</vt:lpstr>
      <vt:lpstr>Dermascopy </vt:lpstr>
      <vt:lpstr>Slide 15</vt:lpstr>
      <vt:lpstr>Focal Melanocytic Pigmentation</vt:lpstr>
      <vt:lpstr>Freckles / Ephelis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congenital nevus</vt:lpstr>
      <vt:lpstr>Acquired nevi</vt:lpstr>
      <vt:lpstr>Intradermal / intramucosal nevus</vt:lpstr>
      <vt:lpstr>Juctional nevus </vt:lpstr>
      <vt:lpstr>Compound nevus</vt:lpstr>
      <vt:lpstr>Blue nevus </vt:lpstr>
      <vt:lpstr>Slide 34</vt:lpstr>
      <vt:lpstr>Congenital mucosal &amp; cutaneous nevi</vt:lpstr>
      <vt:lpstr>Slide 36</vt:lpstr>
      <vt:lpstr>epithelioid and spindle cell (Spitz) nevus</vt:lpstr>
      <vt:lpstr>Oral manifestations</vt:lpstr>
      <vt:lpstr>Slide 39</vt:lpstr>
      <vt:lpstr>Slide 40</vt:lpstr>
      <vt:lpstr>Slide 41</vt:lpstr>
      <vt:lpstr>Slide 42</vt:lpstr>
      <vt:lpstr>Slide 43</vt:lpstr>
      <vt:lpstr>Types of melanoma</vt:lpstr>
      <vt:lpstr>Slide 45</vt:lpstr>
      <vt:lpstr>Slide 46</vt:lpstr>
      <vt:lpstr>Slide 47</vt:lpstr>
      <vt:lpstr>Slide 48</vt:lpstr>
      <vt:lpstr>Slide 49</vt:lpstr>
      <vt:lpstr>Slide 50</vt:lpstr>
      <vt:lpstr>Treatment :</vt:lpstr>
      <vt:lpstr>Slide 52</vt:lpstr>
      <vt:lpstr>Multifocal/Diffuse Pigmentation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Melanosis Associated With Systemic Or  Genetic Disease</vt:lpstr>
      <vt:lpstr>Slide 65</vt:lpstr>
      <vt:lpstr>Slide 66</vt:lpstr>
      <vt:lpstr>Slide 67</vt:lpstr>
      <vt:lpstr>Slide 68</vt:lpstr>
      <vt:lpstr>Cushing’s  syndrome/ Cushing's disease:</vt:lpstr>
      <vt:lpstr>Hyperthyroidism / Graves disease</vt:lpstr>
      <vt:lpstr>Primary biliary cirrhosis:</vt:lpstr>
      <vt:lpstr>Vit- B12 deficiency:</vt:lpstr>
      <vt:lpstr>Slide 73</vt:lpstr>
      <vt:lpstr>Slide 74</vt:lpstr>
      <vt:lpstr>Slide 75</vt:lpstr>
      <vt:lpstr>Slide 76</vt:lpstr>
      <vt:lpstr>Slide 77</vt:lpstr>
      <vt:lpstr>BLUE/PURPLE VASCULAR LESIONS </vt:lpstr>
      <vt:lpstr>Hemangiomas </vt:lpstr>
      <vt:lpstr>Slide 80</vt:lpstr>
      <vt:lpstr>Slide 81</vt:lpstr>
      <vt:lpstr>Slide 82</vt:lpstr>
      <vt:lpstr>Slide 83</vt:lpstr>
      <vt:lpstr>Varicosity </vt:lpstr>
      <vt:lpstr>Slide 85</vt:lpstr>
      <vt:lpstr>Slide 86</vt:lpstr>
      <vt:lpstr>Slide 87</vt:lpstr>
      <vt:lpstr>Slide 88</vt:lpstr>
      <vt:lpstr>Hereditary hemorrhagic telangectasia </vt:lpstr>
      <vt:lpstr>Slide 90</vt:lpstr>
      <vt:lpstr>Slide 91</vt:lpstr>
      <vt:lpstr>Slide 92</vt:lpstr>
      <vt:lpstr>Slide 93</vt:lpstr>
      <vt:lpstr>Hemoglobin and Iron-associated  Pigmentation</vt:lpstr>
      <vt:lpstr>Ecchymosis</vt:lpstr>
      <vt:lpstr>Purpura / Petechiae</vt:lpstr>
      <vt:lpstr>Hemochromatosis </vt:lpstr>
      <vt:lpstr>Slide 98</vt:lpstr>
      <vt:lpstr>Slide 99</vt:lpstr>
      <vt:lpstr>Exogenous Pigmentation</vt:lpstr>
      <vt:lpstr>Slide 101</vt:lpstr>
      <vt:lpstr>Slide 102</vt:lpstr>
      <vt:lpstr>GRAPHITE TATTOOS</vt:lpstr>
      <vt:lpstr>Hairy  tongue </vt:lpstr>
      <vt:lpstr>Medicinal metal induced.</vt:lpstr>
      <vt:lpstr>AURIC STOMATITIS   (chrysiasis)</vt:lpstr>
      <vt:lpstr>Silver poisoning (argyria)</vt:lpstr>
      <vt:lpstr>Heavy metal pigmentation</vt:lpstr>
      <vt:lpstr>MERCURALISM</vt:lpstr>
      <vt:lpstr> LEAD POISONING (PLUMBISM)</vt:lpstr>
      <vt:lpstr>Vitiligo </vt:lpstr>
      <vt:lpstr>Slide 112</vt:lpstr>
      <vt:lpstr>Slide 113</vt:lpstr>
      <vt:lpstr>Management of mucocutaneous melanosis</vt:lpstr>
      <vt:lpstr>Slide 115</vt:lpstr>
      <vt:lpstr>Slide 116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Pigmented lesions of oral mucosa</dc:title>
  <dc:creator>Priyanka</dc:creator>
  <cp:lastModifiedBy>Sandeep</cp:lastModifiedBy>
  <cp:revision>172</cp:revision>
  <dcterms:created xsi:type="dcterms:W3CDTF">2010-04-15T14:12:31Z</dcterms:created>
  <dcterms:modified xsi:type="dcterms:W3CDTF">2014-12-03T17:26:04Z</dcterms:modified>
</cp:coreProperties>
</file>